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60" r:id="rId5"/>
    <p:sldId id="261" r:id="rId6"/>
    <p:sldId id="262" r:id="rId7"/>
    <p:sldId id="275" r:id="rId8"/>
    <p:sldId id="263" r:id="rId9"/>
    <p:sldId id="267" r:id="rId10"/>
    <p:sldId id="276" r:id="rId11"/>
    <p:sldId id="264" r:id="rId12"/>
    <p:sldId id="277" r:id="rId13"/>
    <p:sldId id="278" r:id="rId14"/>
    <p:sldId id="272" r:id="rId15"/>
    <p:sldId id="265" r:id="rId16"/>
    <p:sldId id="274" r:id="rId17"/>
    <p:sldId id="279" r:id="rId18"/>
    <p:sldId id="273" r:id="rId19"/>
    <p:sldId id="280" r:id="rId20"/>
    <p:sldId id="281" r:id="rId21"/>
    <p:sldId id="282" r:id="rId22"/>
    <p:sldId id="283" r:id="rId23"/>
    <p:sldId id="284" r:id="rId24"/>
    <p:sldId id="285" r:id="rId25"/>
    <p:sldId id="286" r:id="rId26"/>
    <p:sldId id="287" r:id="rId27"/>
    <p:sldId id="288" r:id="rId28"/>
    <p:sldId id="289" r:id="rId29"/>
    <p:sldId id="300" r:id="rId30"/>
    <p:sldId id="301" r:id="rId31"/>
    <p:sldId id="290" r:id="rId32"/>
    <p:sldId id="291" r:id="rId33"/>
    <p:sldId id="292" r:id="rId34"/>
    <p:sldId id="293" r:id="rId35"/>
    <p:sldId id="302" r:id="rId36"/>
    <p:sldId id="294" r:id="rId37"/>
    <p:sldId id="295" r:id="rId38"/>
    <p:sldId id="296" r:id="rId39"/>
    <p:sldId id="297" r:id="rId40"/>
    <p:sldId id="298" r:id="rId41"/>
    <p:sldId id="29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2" autoAdjust="0"/>
    <p:restoredTop sz="94660"/>
  </p:normalViewPr>
  <p:slideViewPr>
    <p:cSldViewPr snapToGrid="0">
      <p:cViewPr varScale="1">
        <p:scale>
          <a:sx n="70" d="100"/>
          <a:sy n="70" d="100"/>
        </p:scale>
        <p:origin x="5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4074844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12181F-027B-4456-9ADF-8B0BCDB053D7}"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050864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979199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32756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474832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12181F-027B-4456-9ADF-8B0BCDB053D7}" type="datetimeFigureOut">
              <a:rPr lang="en-US" smtClean="0"/>
              <a:t>5/3/2023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1679970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12181F-027B-4456-9ADF-8B0BCDB053D7}" type="datetimeFigureOut">
              <a:rPr lang="en-US" smtClean="0"/>
              <a:t>5/3/2023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916392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1452903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0914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27610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30584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12181F-027B-4456-9ADF-8B0BCDB053D7}"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56530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12181F-027B-4456-9ADF-8B0BCDB053D7}" type="datetimeFigureOut">
              <a:rPr lang="en-US" smtClean="0"/>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99717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B12181F-027B-4456-9ADF-8B0BCDB053D7}" type="datetimeFigureOut">
              <a:rPr lang="en-US" smtClean="0"/>
              <a:t>5/3/2023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5051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B12181F-027B-4456-9ADF-8B0BCDB053D7}" type="datetimeFigureOut">
              <a:rPr lang="en-US" smtClean="0"/>
              <a:t>5/3/2023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429518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B12181F-027B-4456-9ADF-8B0BCDB053D7}" type="datetimeFigureOut">
              <a:rPr lang="en-US" smtClean="0"/>
              <a:t>5/3/2023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1329404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12181F-027B-4456-9ADF-8B0BCDB053D7}"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52741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B12181F-027B-4456-9ADF-8B0BCDB053D7}" type="datetimeFigureOut">
              <a:rPr lang="en-US" smtClean="0"/>
              <a:t>5/3/2023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4C7F180-BBB2-4E04-88B3-5243FF626DE6}" type="slidenum">
              <a:rPr lang="en-US" smtClean="0"/>
              <a:t>‹#›</a:t>
            </a:fld>
            <a:endParaRPr lang="en-US"/>
          </a:p>
        </p:txBody>
      </p:sp>
    </p:spTree>
    <p:extLst>
      <p:ext uri="{BB962C8B-B14F-4D97-AF65-F5344CB8AC3E}">
        <p14:creationId xmlns:p14="http://schemas.microsoft.com/office/powerpoint/2010/main" val="287601198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guru99.com/relational-data-model-dbms.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2950592" y="2057154"/>
            <a:ext cx="8825658" cy="1255248"/>
          </a:xfrm>
        </p:spPr>
        <p:txBody>
          <a:bodyPr/>
          <a:lstStyle/>
          <a:p>
            <a:pPr algn="ctr"/>
            <a:r>
              <a:rPr lang="en-US" dirty="0">
                <a:latin typeface="Algerian" panose="04020705040A02060702" pitchFamily="82" charset="0"/>
                <a:ea typeface="STFangsong" panose="02010600040101010101" pitchFamily="2" charset="-122"/>
                <a:cs typeface="Times New Roman" panose="02020603050405020304" pitchFamily="18" charset="0"/>
              </a:rPr>
              <a:t>Introduction to SQL</a:t>
            </a:r>
          </a:p>
        </p:txBody>
      </p:sp>
      <p:sp>
        <p:nvSpPr>
          <p:cNvPr id="3" name="Subtitle 2">
            <a:extLst>
              <a:ext uri="{FF2B5EF4-FFF2-40B4-BE49-F238E27FC236}">
                <a16:creationId xmlns:a16="http://schemas.microsoft.com/office/drawing/2014/main" id="{0438B074-D345-4A14-9632-263E6267DF74}"/>
              </a:ext>
            </a:extLst>
          </p:cNvPr>
          <p:cNvSpPr>
            <a:spLocks noGrp="1"/>
          </p:cNvSpPr>
          <p:nvPr>
            <p:ph type="subTitle" idx="1"/>
          </p:nvPr>
        </p:nvSpPr>
        <p:spPr>
          <a:xfrm>
            <a:off x="8251133" y="3545599"/>
            <a:ext cx="2477593" cy="1560791"/>
          </a:xfrm>
        </p:spPr>
        <p:txBody>
          <a:bodyPr>
            <a:normAutofit/>
          </a:bodyPr>
          <a:lstStyle/>
          <a:p>
            <a:pPr algn="ctr"/>
            <a:endParaRPr lang="en-US" dirty="0">
              <a:solidFill>
                <a:srgbClr val="FFFF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55EE45-03FD-3140-6DD1-E14CB16C0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12" y="859771"/>
            <a:ext cx="4653769" cy="4653769"/>
          </a:xfrm>
          <a:prstGeom prst="rect">
            <a:avLst/>
          </a:prstGeom>
        </p:spPr>
      </p:pic>
    </p:spTree>
    <p:extLst>
      <p:ext uri="{BB962C8B-B14F-4D97-AF65-F5344CB8AC3E}">
        <p14:creationId xmlns:p14="http://schemas.microsoft.com/office/powerpoint/2010/main" val="3931909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nodePh="1">
                                  <p:stCondLst>
                                    <p:cond delay="0"/>
                                  </p:stCondLst>
                                  <p:endCondLst>
                                    <p:cond evt="begin" delay="0">
                                      <p:tn val="17"/>
                                    </p:cond>
                                  </p:end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circle(in)">
                                      <p:cBhvr>
                                        <p:cTn id="19"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144242"/>
            <a:ext cx="8825658" cy="1254252"/>
          </a:xfrm>
        </p:spPr>
        <p:txBody>
          <a:bodyPr/>
          <a:lstStyle/>
          <a:p>
            <a:r>
              <a:rPr lang="en-IN" dirty="0">
                <a:latin typeface="Times New Roman" panose="02020603050405020304" pitchFamily="18" charset="0"/>
                <a:cs typeface="Times New Roman" panose="02020603050405020304" pitchFamily="18" charset="0"/>
              </a:rPr>
              <a:t>Execution:-</a:t>
            </a:r>
          </a:p>
        </p:txBody>
      </p:sp>
      <p:pic>
        <p:nvPicPr>
          <p:cNvPr id="11" name="Picture 10">
            <a:extLst>
              <a:ext uri="{FF2B5EF4-FFF2-40B4-BE49-F238E27FC236}">
                <a16:creationId xmlns:a16="http://schemas.microsoft.com/office/drawing/2014/main" id="{652DE526-19FE-5263-E4D5-89AE5722C12E}"/>
              </a:ext>
            </a:extLst>
          </p:cNvPr>
          <p:cNvPicPr>
            <a:picLocks noChangeAspect="1"/>
          </p:cNvPicPr>
          <p:nvPr/>
        </p:nvPicPr>
        <p:blipFill rotWithShape="1">
          <a:blip r:embed="rId2">
            <a:extLst>
              <a:ext uri="{28A0092B-C50C-407E-A947-70E740481C1C}">
                <a14:useLocalDpi xmlns:a14="http://schemas.microsoft.com/office/drawing/2010/main" val="0"/>
              </a:ext>
            </a:extLst>
          </a:blip>
          <a:srcRect l="560" t="10147" r="-1" b="30021"/>
          <a:stretch/>
        </p:blipFill>
        <p:spPr>
          <a:xfrm>
            <a:off x="2338290" y="1355104"/>
            <a:ext cx="8957233" cy="5127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AC401056-DEBE-9DC8-7FA9-F7C9DD171315}"/>
              </a:ext>
            </a:extLst>
          </p:cNvPr>
          <p:cNvPicPr>
            <a:picLocks noChangeAspect="1"/>
          </p:cNvPicPr>
          <p:nvPr/>
        </p:nvPicPr>
        <p:blipFill rotWithShape="1">
          <a:blip r:embed="rId3">
            <a:extLst>
              <a:ext uri="{28A0092B-C50C-407E-A947-70E740481C1C}">
                <a14:useLocalDpi xmlns:a14="http://schemas.microsoft.com/office/drawing/2010/main" val="0"/>
              </a:ext>
            </a:extLst>
          </a:blip>
          <a:srcRect t="9195" r="76517" b="14100"/>
          <a:stretch/>
        </p:blipFill>
        <p:spPr>
          <a:xfrm>
            <a:off x="1519512" y="1355105"/>
            <a:ext cx="2581835" cy="5127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a:extLst>
              <a:ext uri="{FF2B5EF4-FFF2-40B4-BE49-F238E27FC236}">
                <a16:creationId xmlns:a16="http://schemas.microsoft.com/office/drawing/2014/main" id="{4F9A8B79-EB92-9521-98B0-386EFECA4FFC}"/>
              </a:ext>
            </a:extLst>
          </p:cNvPr>
          <p:cNvCxnSpPr/>
          <p:nvPr/>
        </p:nvCxnSpPr>
        <p:spPr>
          <a:xfrm flipH="1" flipV="1">
            <a:off x="2618524" y="5106209"/>
            <a:ext cx="608764" cy="5415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73596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1387197" y="446376"/>
            <a:ext cx="9803196" cy="1160745"/>
          </a:xfrm>
        </p:spPr>
        <p:txBody>
          <a:bodyPr/>
          <a:lstStyle/>
          <a:p>
            <a:pPr algn="ctr"/>
            <a:r>
              <a:rPr lang="en-US" sz="6600" dirty="0">
                <a:latin typeface="Times New Roman" panose="02020603050405020304" pitchFamily="18" charset="0"/>
                <a:cs typeface="Times New Roman" panose="02020603050405020304" pitchFamily="18" charset="0"/>
              </a:rPr>
              <a:t>Inserting Data</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2981640" y="1607121"/>
            <a:ext cx="7836610" cy="1631216"/>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To insert data into a table in SQL, you can use the </a:t>
            </a:r>
            <a:r>
              <a:rPr lang="en-US" sz="2500" b="1" dirty="0">
                <a:latin typeface="Times New Roman" panose="02020603050405020304" pitchFamily="18" charset="0"/>
                <a:cs typeface="Times New Roman" panose="02020603050405020304" pitchFamily="18" charset="0"/>
              </a:rPr>
              <a:t>INSERT INTO </a:t>
            </a:r>
            <a:r>
              <a:rPr lang="en-US" sz="2500" dirty="0">
                <a:latin typeface="Times New Roman" panose="02020603050405020304" pitchFamily="18" charset="0"/>
                <a:cs typeface="Times New Roman" panose="02020603050405020304" pitchFamily="18" charset="0"/>
              </a:rPr>
              <a:t>statement. Here's an example of inserting a customer named “CSE-2D" with email “CSE-2D@domain.com" and phone number “1234567890”:</a:t>
            </a:r>
          </a:p>
        </p:txBody>
      </p:sp>
      <p:sp>
        <p:nvSpPr>
          <p:cNvPr id="3" name="TextBox 2">
            <a:extLst>
              <a:ext uri="{FF2B5EF4-FFF2-40B4-BE49-F238E27FC236}">
                <a16:creationId xmlns:a16="http://schemas.microsoft.com/office/drawing/2014/main" id="{8D2DCD0D-74EA-4EEE-BEE5-1C3B8C19D9CD}"/>
              </a:ext>
            </a:extLst>
          </p:cNvPr>
          <p:cNvSpPr txBox="1"/>
          <p:nvPr/>
        </p:nvSpPr>
        <p:spPr>
          <a:xfrm>
            <a:off x="2297989" y="3744341"/>
            <a:ext cx="8519532" cy="1938992"/>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b="1" dirty="0">
                <a:latin typeface="Times New Roman" panose="02020603050405020304" pitchFamily="18" charset="0"/>
                <a:cs typeface="Times New Roman" panose="02020603050405020304" pitchFamily="18" charset="0"/>
              </a:rPr>
              <a:t>Syntax:- </a:t>
            </a:r>
            <a:r>
              <a:rPr lang="en-US" sz="2400" dirty="0">
                <a:latin typeface="Times New Roman" panose="02020603050405020304" pitchFamily="18" charset="0"/>
                <a:cs typeface="Times New Roman" panose="02020603050405020304" pitchFamily="18" charset="0"/>
              </a:rPr>
              <a:t>INSERT INTO </a:t>
            </a:r>
            <a:r>
              <a:rPr lang="en-US" sz="2400" dirty="0" err="1">
                <a:latin typeface="Times New Roman" panose="02020603050405020304" pitchFamily="18" charset="0"/>
                <a:cs typeface="Times New Roman" panose="02020603050405020304" pitchFamily="18" charset="0"/>
              </a:rPr>
              <a:t>table_name</a:t>
            </a:r>
            <a:r>
              <a:rPr lang="en-US" sz="2400" dirty="0">
                <a:latin typeface="Times New Roman" panose="02020603050405020304" pitchFamily="18" charset="0"/>
                <a:cs typeface="Times New Roman" panose="02020603050405020304" pitchFamily="18" charset="0"/>
              </a:rPr>
              <a:t> (column1, column2, column3, ...) VALUES (value1, value2, value3, ...);</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Query:- </a:t>
            </a:r>
            <a:r>
              <a:rPr lang="en-US" sz="2400" dirty="0">
                <a:latin typeface="Times New Roman" panose="02020603050405020304" pitchFamily="18" charset="0"/>
                <a:cs typeface="Times New Roman" panose="02020603050405020304" pitchFamily="18" charset="0"/>
              </a:rPr>
              <a:t>INSERT INTO CSE-2D (name, email, phone)</a:t>
            </a:r>
          </a:p>
          <a:p>
            <a:r>
              <a:rPr lang="en-US" sz="2400" dirty="0">
                <a:latin typeface="Times New Roman" panose="02020603050405020304" pitchFamily="18" charset="0"/>
                <a:cs typeface="Times New Roman" panose="02020603050405020304" pitchFamily="18" charset="0"/>
              </a:rPr>
              <a:t>VALUES (‘CSE-2D’, ‘CSE-2D@domain.com', '123-456-7890’);</a:t>
            </a:r>
          </a:p>
        </p:txBody>
      </p:sp>
      <p:pic>
        <p:nvPicPr>
          <p:cNvPr id="5" name="Picture 4">
            <a:extLst>
              <a:ext uri="{FF2B5EF4-FFF2-40B4-BE49-F238E27FC236}">
                <a16:creationId xmlns:a16="http://schemas.microsoft.com/office/drawing/2014/main" id="{D91A2935-6EBC-EEA4-7B42-7A50DFD9B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94" y="-65418"/>
            <a:ext cx="3031159" cy="3031159"/>
          </a:xfrm>
          <a:prstGeom prst="rect">
            <a:avLst/>
          </a:prstGeom>
        </p:spPr>
      </p:pic>
    </p:spTree>
    <p:extLst>
      <p:ext uri="{BB962C8B-B14F-4D97-AF65-F5344CB8AC3E}">
        <p14:creationId xmlns:p14="http://schemas.microsoft.com/office/powerpoint/2010/main" val="375588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out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144242"/>
            <a:ext cx="8825658" cy="1254252"/>
          </a:xfrm>
        </p:spPr>
        <p:txBody>
          <a:bodyPr/>
          <a:lstStyle/>
          <a:p>
            <a:r>
              <a:rPr lang="en-IN" dirty="0">
                <a:latin typeface="Times New Roman" panose="02020603050405020304" pitchFamily="18" charset="0"/>
                <a:cs typeface="Times New Roman" panose="02020603050405020304" pitchFamily="18" charset="0"/>
              </a:rPr>
              <a:t>Execution1:-</a:t>
            </a:r>
          </a:p>
        </p:txBody>
      </p:sp>
      <p:pic>
        <p:nvPicPr>
          <p:cNvPr id="4" name="Picture 3">
            <a:extLst>
              <a:ext uri="{FF2B5EF4-FFF2-40B4-BE49-F238E27FC236}">
                <a16:creationId xmlns:a16="http://schemas.microsoft.com/office/drawing/2014/main" id="{54A9C890-2A9B-06FC-B765-74AC9391C02F}"/>
              </a:ext>
            </a:extLst>
          </p:cNvPr>
          <p:cNvPicPr>
            <a:picLocks noChangeAspect="1"/>
          </p:cNvPicPr>
          <p:nvPr/>
        </p:nvPicPr>
        <p:blipFill rotWithShape="1">
          <a:blip r:embed="rId2">
            <a:extLst>
              <a:ext uri="{28A0092B-C50C-407E-A947-70E740481C1C}">
                <a14:useLocalDpi xmlns:a14="http://schemas.microsoft.com/office/drawing/2010/main" val="0"/>
              </a:ext>
            </a:extLst>
          </a:blip>
          <a:srcRect l="22271" t="12609" b="26578"/>
          <a:stretch/>
        </p:blipFill>
        <p:spPr>
          <a:xfrm>
            <a:off x="1600200" y="1398494"/>
            <a:ext cx="8229600" cy="5178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539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63560"/>
            <a:ext cx="8825658" cy="1254252"/>
          </a:xfrm>
        </p:spPr>
        <p:txBody>
          <a:bodyPr/>
          <a:lstStyle/>
          <a:p>
            <a:r>
              <a:rPr lang="en-IN" dirty="0">
                <a:latin typeface="Times New Roman" panose="02020603050405020304" pitchFamily="18" charset="0"/>
                <a:cs typeface="Times New Roman" panose="02020603050405020304" pitchFamily="18" charset="0"/>
              </a:rPr>
              <a:t>Execution2:-</a:t>
            </a:r>
          </a:p>
        </p:txBody>
      </p:sp>
      <p:pic>
        <p:nvPicPr>
          <p:cNvPr id="8" name="Picture 7">
            <a:extLst>
              <a:ext uri="{FF2B5EF4-FFF2-40B4-BE49-F238E27FC236}">
                <a16:creationId xmlns:a16="http://schemas.microsoft.com/office/drawing/2014/main" id="{CBF5193A-F542-CB47-3717-0DB829DC63A3}"/>
              </a:ext>
            </a:extLst>
          </p:cNvPr>
          <p:cNvPicPr>
            <a:picLocks noChangeAspect="1"/>
          </p:cNvPicPr>
          <p:nvPr/>
        </p:nvPicPr>
        <p:blipFill rotWithShape="1">
          <a:blip r:embed="rId2">
            <a:extLst>
              <a:ext uri="{28A0092B-C50C-407E-A947-70E740481C1C}">
                <a14:useLocalDpi xmlns:a14="http://schemas.microsoft.com/office/drawing/2010/main" val="0"/>
              </a:ext>
            </a:extLst>
          </a:blip>
          <a:srcRect t="10735" b="13149"/>
          <a:stretch/>
        </p:blipFill>
        <p:spPr>
          <a:xfrm>
            <a:off x="1558367" y="1371600"/>
            <a:ext cx="8523035" cy="5217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275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894031" y="0"/>
            <a:ext cx="9803196" cy="1160745"/>
          </a:xfrm>
        </p:spPr>
        <p:txBody>
          <a:bodyPr/>
          <a:lstStyle/>
          <a:p>
            <a:pPr algn="ctr"/>
            <a:r>
              <a:rPr lang="en-US" sz="6600" dirty="0">
                <a:latin typeface="Times New Roman" panose="02020603050405020304" pitchFamily="18" charset="0"/>
                <a:cs typeface="Times New Roman" panose="02020603050405020304" pitchFamily="18" charset="0"/>
              </a:rPr>
              <a:t>Prepared Statements</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431694" y="1160745"/>
            <a:ext cx="8727870" cy="4832092"/>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Prepared statements in SQL (Structured Query Language) are a way to execute a query more efficiently and securely.</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In before of the MySQL version 4.1,before returning the result to the client, MySQL has fully </a:t>
            </a:r>
            <a:r>
              <a:rPr lang="en-US" sz="2800" b="1" dirty="0">
                <a:latin typeface="Times New Roman" panose="02020603050405020304" pitchFamily="18" charset="0"/>
                <a:cs typeface="Times New Roman" panose="02020603050405020304" pitchFamily="18" charset="0"/>
              </a:rPr>
              <a:t>parse </a:t>
            </a:r>
            <a:r>
              <a:rPr lang="en-US" sz="2800" dirty="0">
                <a:latin typeface="Times New Roman" panose="02020603050405020304" pitchFamily="18" charset="0"/>
                <a:cs typeface="Times New Roman" panose="02020603050405020304" pitchFamily="18" charset="0"/>
              </a:rPr>
              <a:t>the Query and converts the result into the String</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Our Prepared Statement was introduced in MySQL version 4.1.</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The main use of the prepared statements is to execute the same statement repeatedly with high efficiency</a:t>
            </a:r>
          </a:p>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Prepared statements that contain a placeholder(?) </a:t>
            </a:r>
          </a:p>
        </p:txBody>
      </p:sp>
      <p:sp>
        <p:nvSpPr>
          <p:cNvPr id="3" name="TextBox 2">
            <a:extLst>
              <a:ext uri="{FF2B5EF4-FFF2-40B4-BE49-F238E27FC236}">
                <a16:creationId xmlns:a16="http://schemas.microsoft.com/office/drawing/2014/main" id="{A5CD0B6E-EB3C-247B-82B6-E86BB11D4122}"/>
              </a:ext>
            </a:extLst>
          </p:cNvPr>
          <p:cNvSpPr txBox="1"/>
          <p:nvPr/>
        </p:nvSpPr>
        <p:spPr>
          <a:xfrm>
            <a:off x="1836234" y="5992837"/>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SELECT * FROM student WHERE id=?;</a:t>
            </a:r>
          </a:p>
        </p:txBody>
      </p:sp>
    </p:spTree>
    <p:extLst>
      <p:ext uri="{BB962C8B-B14F-4D97-AF65-F5344CB8AC3E}">
        <p14:creationId xmlns:p14="http://schemas.microsoft.com/office/powerpoint/2010/main" val="112462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585595" y="176654"/>
            <a:ext cx="9803196" cy="1160745"/>
          </a:xfrm>
        </p:spPr>
        <p:txBody>
          <a:bodyPr/>
          <a:lstStyle/>
          <a:p>
            <a:pPr algn="ctr"/>
            <a:r>
              <a:rPr lang="en-US" sz="6600" dirty="0">
                <a:latin typeface="Times New Roman" panose="02020603050405020304" pitchFamily="18" charset="0"/>
                <a:cs typeface="Times New Roman" panose="02020603050405020304" pitchFamily="18" charset="0"/>
              </a:rPr>
              <a:t>Basic Work Flow</a:t>
            </a:r>
          </a:p>
        </p:txBody>
      </p:sp>
      <p:sp>
        <p:nvSpPr>
          <p:cNvPr id="6" name="TextBox 5">
            <a:extLst>
              <a:ext uri="{FF2B5EF4-FFF2-40B4-BE49-F238E27FC236}">
                <a16:creationId xmlns:a16="http://schemas.microsoft.com/office/drawing/2014/main" id="{D5E8998A-F875-4141-9433-B6302B703602}"/>
              </a:ext>
            </a:extLst>
          </p:cNvPr>
          <p:cNvSpPr txBox="1"/>
          <p:nvPr/>
        </p:nvSpPr>
        <p:spPr>
          <a:xfrm>
            <a:off x="1732065" y="1282623"/>
            <a:ext cx="8727870" cy="954107"/>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The basic work flow of  the prepared statement mainly consists of two stages.</a:t>
            </a:r>
          </a:p>
        </p:txBody>
      </p:sp>
      <p:sp>
        <p:nvSpPr>
          <p:cNvPr id="4" name="TextBox 3">
            <a:extLst>
              <a:ext uri="{FF2B5EF4-FFF2-40B4-BE49-F238E27FC236}">
                <a16:creationId xmlns:a16="http://schemas.microsoft.com/office/drawing/2014/main" id="{746B194F-3479-CF57-4697-F97F55C0CC14}"/>
              </a:ext>
            </a:extLst>
          </p:cNvPr>
          <p:cNvSpPr txBox="1"/>
          <p:nvPr/>
        </p:nvSpPr>
        <p:spPr>
          <a:xfrm>
            <a:off x="1563038" y="2140368"/>
            <a:ext cx="8825753" cy="1815882"/>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A.PREPARE:- At the prepare stage, a statement template is sent to the database server.</a:t>
            </a:r>
          </a:p>
          <a:p>
            <a:pPr algn="just"/>
            <a:r>
              <a:rPr lang="en-US" sz="2800" dirty="0">
                <a:latin typeface="Times New Roman" panose="02020603050405020304" pitchFamily="18" charset="0"/>
                <a:cs typeface="Times New Roman" panose="02020603050405020304" pitchFamily="18" charset="0"/>
              </a:rPr>
              <a:t>    In shortly, </a:t>
            </a:r>
            <a:r>
              <a:rPr lang="en-US" sz="2800" b="1" dirty="0">
                <a:latin typeface="Times New Roman" panose="02020603050405020304" pitchFamily="18" charset="0"/>
                <a:cs typeface="Times New Roman" panose="02020603050405020304" pitchFamily="18" charset="0"/>
              </a:rPr>
              <a:t>it prepares a statement for execution</a:t>
            </a:r>
            <a:r>
              <a:rPr lang="en-US" sz="2800" dirty="0">
                <a:latin typeface="Times New Roman" panose="02020603050405020304" pitchFamily="18" charset="0"/>
                <a:cs typeface="Times New Roman" panose="02020603050405020304" pitchFamily="18" charset="0"/>
              </a:rPr>
              <a:t> </a:t>
            </a:r>
          </a:p>
          <a:p>
            <a:endParaRPr lang="en-IN" sz="2800" dirty="0"/>
          </a:p>
        </p:txBody>
      </p:sp>
      <p:sp>
        <p:nvSpPr>
          <p:cNvPr id="5" name="TextBox 4">
            <a:extLst>
              <a:ext uri="{FF2B5EF4-FFF2-40B4-BE49-F238E27FC236}">
                <a16:creationId xmlns:a16="http://schemas.microsoft.com/office/drawing/2014/main" id="{91FA47FD-D067-4082-738D-63B48D9112FA}"/>
              </a:ext>
            </a:extLst>
          </p:cNvPr>
          <p:cNvSpPr txBox="1"/>
          <p:nvPr/>
        </p:nvSpPr>
        <p:spPr>
          <a:xfrm>
            <a:off x="1563038" y="4032742"/>
            <a:ext cx="8230328" cy="181588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B.EXECUTE Stage:- In this stage, the client blinds parameter values and send them to the server</a:t>
            </a:r>
            <a:r>
              <a:rPr lang="en-IN" sz="2800" dirty="0">
                <a:latin typeface="Times New Roman" panose="02020603050405020304" pitchFamily="18" charset="0"/>
                <a:cs typeface="Times New Roman" panose="02020603050405020304" pitchFamily="18" charset="0"/>
              </a:rPr>
              <a:t>.It will executes the query which already prepared by using PREPARE Statement</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23FF6FB-0084-9AE2-A201-7FDD5F92090D}"/>
              </a:ext>
            </a:extLst>
          </p:cNvPr>
          <p:cNvSpPr txBox="1"/>
          <p:nvPr/>
        </p:nvSpPr>
        <p:spPr>
          <a:xfrm>
            <a:off x="1803209" y="3571077"/>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PREPARE </a:t>
            </a:r>
            <a:r>
              <a:rPr lang="en-US" sz="2400" dirty="0" err="1">
                <a:latin typeface="Times New Roman" panose="02020603050405020304" pitchFamily="18" charset="0"/>
                <a:cs typeface="Times New Roman" panose="02020603050405020304" pitchFamily="18" charset="0"/>
              </a:rPr>
              <a:t>statement_name</a:t>
            </a:r>
            <a:r>
              <a:rPr lang="en-US" sz="2400" dirty="0">
                <a:latin typeface="Times New Roman" panose="02020603050405020304" pitchFamily="18" charset="0"/>
                <a:cs typeface="Times New Roman" panose="02020603050405020304" pitchFamily="18" charset="0"/>
              </a:rPr>
              <a:t> FROM “ </a:t>
            </a:r>
            <a:r>
              <a:rPr lang="en-US" sz="2400" dirty="0" err="1">
                <a:latin typeface="Times New Roman" panose="02020603050405020304" pitchFamily="18" charset="0"/>
                <a:cs typeface="Times New Roman" panose="02020603050405020304" pitchFamily="18" charset="0"/>
              </a:rPr>
              <a:t>Prepared_statement</a:t>
            </a:r>
            <a:r>
              <a:rPr lang="en-US" sz="2400"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B33D68C4-7E0E-6527-7D3F-C0FF8CEE155C}"/>
              </a:ext>
            </a:extLst>
          </p:cNvPr>
          <p:cNvSpPr txBox="1"/>
          <p:nvPr/>
        </p:nvSpPr>
        <p:spPr>
          <a:xfrm>
            <a:off x="1803209" y="5925116"/>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EXECUTE </a:t>
            </a:r>
            <a:r>
              <a:rPr lang="en-US" sz="2400" dirty="0" err="1">
                <a:latin typeface="Times New Roman" panose="02020603050405020304" pitchFamily="18" charset="0"/>
                <a:cs typeface="Times New Roman" panose="02020603050405020304" pitchFamily="18" charset="0"/>
              </a:rPr>
              <a:t>statement_name</a:t>
            </a:r>
            <a:r>
              <a:rPr lang="en-US" sz="2400" dirty="0">
                <a:latin typeface="Times New Roman" panose="02020603050405020304" pitchFamily="18" charset="0"/>
                <a:cs typeface="Times New Roman" panose="02020603050405020304" pitchFamily="18" charset="0"/>
              </a:rPr>
              <a:t> USING var1,var2</a:t>
            </a:r>
          </a:p>
        </p:txBody>
      </p:sp>
    </p:spTree>
    <p:extLst>
      <p:ext uri="{BB962C8B-B14F-4D97-AF65-F5344CB8AC3E}">
        <p14:creationId xmlns:p14="http://schemas.microsoft.com/office/powerpoint/2010/main" val="319250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arn(inVertical)">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build="p"/>
      <p:bldP spid="5" grpId="0"/>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16914A6-8F67-AF05-A434-D5E1894E03C9}"/>
              </a:ext>
            </a:extLst>
          </p:cNvPr>
          <p:cNvSpPr>
            <a:spLocks noGrp="1"/>
          </p:cNvSpPr>
          <p:nvPr>
            <p:ph type="ctrTitle"/>
          </p:nvPr>
        </p:nvSpPr>
        <p:spPr>
          <a:xfrm>
            <a:off x="1683543" y="335052"/>
            <a:ext cx="8824913" cy="1080247"/>
          </a:xfrm>
        </p:spPr>
        <p:txBody>
          <a:bodyPr/>
          <a:lstStyle/>
          <a:p>
            <a:pPr algn="ctr"/>
            <a:r>
              <a:rPr lang="en-US" sz="6600" dirty="0">
                <a:latin typeface="Times New Roman" panose="02020603050405020304" pitchFamily="18" charset="0"/>
                <a:cs typeface="Times New Roman" panose="02020603050405020304" pitchFamily="18" charset="0"/>
              </a:rPr>
              <a:t>Basic Work Flow</a:t>
            </a:r>
          </a:p>
        </p:txBody>
      </p:sp>
      <p:sp>
        <p:nvSpPr>
          <p:cNvPr id="10" name="TextBox 9">
            <a:extLst>
              <a:ext uri="{FF2B5EF4-FFF2-40B4-BE49-F238E27FC236}">
                <a16:creationId xmlns:a16="http://schemas.microsoft.com/office/drawing/2014/main" id="{88071EFD-03AF-7390-A8D0-7CC088561B77}"/>
              </a:ext>
            </a:extLst>
          </p:cNvPr>
          <p:cNvSpPr txBox="1"/>
          <p:nvPr/>
        </p:nvSpPr>
        <p:spPr>
          <a:xfrm>
            <a:off x="1358153" y="1519518"/>
            <a:ext cx="8417859" cy="255454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C. DEALLOCATE/DROP Stage</a:t>
            </a:r>
          </a:p>
          <a:p>
            <a:r>
              <a:rPr lang="en-IN" sz="3200" dirty="0">
                <a:latin typeface="Times New Roman" panose="02020603050405020304" pitchFamily="18" charset="0"/>
                <a:cs typeface="Times New Roman" panose="02020603050405020304" pitchFamily="18" charset="0"/>
              </a:rPr>
              <a:t>       It is the last and optional stage, which is used to release the prepared statement.</a:t>
            </a:r>
          </a:p>
          <a:p>
            <a:r>
              <a:rPr lang="en-IN" sz="3200" dirty="0">
                <a:latin typeface="Times New Roman" panose="02020603050405020304" pitchFamily="18" charset="0"/>
                <a:cs typeface="Times New Roman" panose="02020603050405020304" pitchFamily="18" charset="0"/>
              </a:rPr>
              <a:t>After </a:t>
            </a:r>
            <a:r>
              <a:rPr lang="en-IN" sz="3200" dirty="0" err="1">
                <a:latin typeface="Times New Roman" panose="02020603050405020304" pitchFamily="18" charset="0"/>
                <a:cs typeface="Times New Roman" panose="02020603050405020304" pitchFamily="18" charset="0"/>
              </a:rPr>
              <a:t>droping</a:t>
            </a:r>
            <a:r>
              <a:rPr lang="en-IN" sz="3200" dirty="0">
                <a:latin typeface="Times New Roman" panose="02020603050405020304" pitchFamily="18" charset="0"/>
                <a:cs typeface="Times New Roman" panose="02020603050405020304" pitchFamily="18" charset="0"/>
              </a:rPr>
              <a:t> the prepare statement, we cannot use it any more</a:t>
            </a:r>
          </a:p>
        </p:txBody>
      </p:sp>
      <p:sp>
        <p:nvSpPr>
          <p:cNvPr id="12" name="TextBox 11">
            <a:extLst>
              <a:ext uri="{FF2B5EF4-FFF2-40B4-BE49-F238E27FC236}">
                <a16:creationId xmlns:a16="http://schemas.microsoft.com/office/drawing/2014/main" id="{D8B17276-DA0E-783F-3BC1-6955AADC3D9B}"/>
              </a:ext>
            </a:extLst>
          </p:cNvPr>
          <p:cNvSpPr txBox="1"/>
          <p:nvPr/>
        </p:nvSpPr>
        <p:spPr>
          <a:xfrm>
            <a:off x="1988924" y="4282501"/>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DEALLOCATE PREPARE </a:t>
            </a:r>
            <a:r>
              <a:rPr lang="en-US" sz="2400" dirty="0" err="1">
                <a:latin typeface="Times New Roman" panose="02020603050405020304" pitchFamily="18" charset="0"/>
                <a:cs typeface="Times New Roman" panose="02020603050405020304" pitchFamily="18" charset="0"/>
              </a:rPr>
              <a:t>statement_name</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4052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arn(inVertic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barn(inVertical)">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barn(inVertical)">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144242"/>
            <a:ext cx="8825658" cy="1254252"/>
          </a:xfrm>
        </p:spPr>
        <p:txBody>
          <a:bodyPr/>
          <a:lstStyle/>
          <a:p>
            <a:r>
              <a:rPr lang="en-IN" dirty="0">
                <a:latin typeface="Times New Roman" panose="02020603050405020304" pitchFamily="18" charset="0"/>
                <a:cs typeface="Times New Roman" panose="02020603050405020304" pitchFamily="18" charset="0"/>
              </a:rPr>
              <a:t>Execution:-</a:t>
            </a:r>
          </a:p>
        </p:txBody>
      </p:sp>
      <p:pic>
        <p:nvPicPr>
          <p:cNvPr id="3" name="Picture 2">
            <a:extLst>
              <a:ext uri="{FF2B5EF4-FFF2-40B4-BE49-F238E27FC236}">
                <a16:creationId xmlns:a16="http://schemas.microsoft.com/office/drawing/2014/main" id="{04CFC702-C648-9E2A-4002-9307A7D34537}"/>
              </a:ext>
            </a:extLst>
          </p:cNvPr>
          <p:cNvPicPr>
            <a:picLocks noChangeAspect="1"/>
          </p:cNvPicPr>
          <p:nvPr/>
        </p:nvPicPr>
        <p:blipFill rotWithShape="1">
          <a:blip r:embed="rId2">
            <a:extLst>
              <a:ext uri="{28A0092B-C50C-407E-A947-70E740481C1C}">
                <a14:useLocalDpi xmlns:a14="http://schemas.microsoft.com/office/drawing/2010/main" val="0"/>
              </a:ext>
            </a:extLst>
          </a:blip>
          <a:srcRect l="26802" t="22732" r="15074" b="6449"/>
          <a:stretch/>
        </p:blipFill>
        <p:spPr>
          <a:xfrm>
            <a:off x="207775" y="1418664"/>
            <a:ext cx="6744355" cy="4854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F5030305-BF41-4D1B-DAD9-FD0889D7FBF2}"/>
              </a:ext>
            </a:extLst>
          </p:cNvPr>
          <p:cNvPicPr>
            <a:picLocks noChangeAspect="1"/>
          </p:cNvPicPr>
          <p:nvPr/>
        </p:nvPicPr>
        <p:blipFill rotWithShape="1">
          <a:blip r:embed="rId3">
            <a:extLst>
              <a:ext uri="{28A0092B-C50C-407E-A947-70E740481C1C}">
                <a14:useLocalDpi xmlns:a14="http://schemas.microsoft.com/office/drawing/2010/main" val="0"/>
              </a:ext>
            </a:extLst>
          </a:blip>
          <a:srcRect l="25758" t="8381" r="25837" b="26686"/>
          <a:stretch/>
        </p:blipFill>
        <p:spPr>
          <a:xfrm>
            <a:off x="7167282" y="1418664"/>
            <a:ext cx="4917142" cy="4854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430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423384" y="196527"/>
            <a:ext cx="10092216" cy="1160745"/>
          </a:xfrm>
        </p:spPr>
        <p:txBody>
          <a:bodyPr/>
          <a:lstStyle/>
          <a:p>
            <a:pPr algn="ctr"/>
            <a:r>
              <a:rPr lang="en-US" sz="4800" dirty="0">
                <a:latin typeface="Times New Roman" panose="02020603050405020304" pitchFamily="18" charset="0"/>
                <a:cs typeface="Times New Roman" panose="02020603050405020304" pitchFamily="18" charset="0"/>
              </a:rPr>
              <a:t>Key Points in Prepared Statements:-</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431694" y="1357272"/>
            <a:ext cx="8727870" cy="2246769"/>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Prepare Statements created in one session are not available for other sessions. When a session ends, whether normally or abnormally, its prepared statements are no longer exists in the memory.</a:t>
            </a:r>
          </a:p>
          <a:p>
            <a:pPr algn="just"/>
            <a:endParaRPr lang="en-US" sz="28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A2767B70-274E-F43D-1396-A64637FC7793}"/>
              </a:ext>
            </a:extLst>
          </p:cNvPr>
          <p:cNvGraphicFramePr>
            <a:graphicFrameLocks noGrp="1"/>
          </p:cNvGraphicFramePr>
          <p:nvPr>
            <p:extLst>
              <p:ext uri="{D42A27DB-BD31-4B8C-83A1-F6EECF244321}">
                <p14:modId xmlns:p14="http://schemas.microsoft.com/office/powerpoint/2010/main" val="2074824396"/>
              </p:ext>
            </p:extLst>
          </p:nvPr>
        </p:nvGraphicFramePr>
        <p:xfrm>
          <a:off x="1640540" y="3313956"/>
          <a:ext cx="9173554" cy="3347517"/>
        </p:xfrm>
        <a:graphic>
          <a:graphicData uri="http://schemas.openxmlformats.org/drawingml/2006/table">
            <a:tbl>
              <a:tblPr firstRow="1" bandRow="1">
                <a:tableStyleId>{7DF18680-E054-41AD-8BC1-D1AEF772440D}</a:tableStyleId>
              </a:tblPr>
              <a:tblGrid>
                <a:gridCol w="4586777">
                  <a:extLst>
                    <a:ext uri="{9D8B030D-6E8A-4147-A177-3AD203B41FA5}">
                      <a16:colId xmlns:a16="http://schemas.microsoft.com/office/drawing/2014/main" val="3595164699"/>
                    </a:ext>
                  </a:extLst>
                </a:gridCol>
                <a:gridCol w="4586777">
                  <a:extLst>
                    <a:ext uri="{9D8B030D-6E8A-4147-A177-3AD203B41FA5}">
                      <a16:colId xmlns:a16="http://schemas.microsoft.com/office/drawing/2014/main" val="1887026654"/>
                    </a:ext>
                  </a:extLst>
                </a:gridCol>
              </a:tblGrid>
              <a:tr h="490603">
                <a:tc>
                  <a:txBody>
                    <a:bodyPr/>
                    <a:lstStyle/>
                    <a:p>
                      <a:pPr algn="ctr"/>
                      <a:r>
                        <a:rPr lang="en-IN" sz="3200" dirty="0">
                          <a:latin typeface="Times New Roman" panose="02020603050405020304" pitchFamily="18" charset="0"/>
                          <a:cs typeface="Times New Roman" panose="02020603050405020304" pitchFamily="18" charset="0"/>
                        </a:rPr>
                        <a:t>Statement</a:t>
                      </a:r>
                    </a:p>
                  </a:txBody>
                  <a:tcPr/>
                </a:tc>
                <a:tc>
                  <a:txBody>
                    <a:bodyPr/>
                    <a:lstStyle/>
                    <a:p>
                      <a:pPr algn="ctr"/>
                      <a:r>
                        <a:rPr lang="en-IN" sz="3200" dirty="0">
                          <a:latin typeface="Times New Roman" panose="02020603050405020304" pitchFamily="18" charset="0"/>
                          <a:cs typeface="Times New Roman" panose="02020603050405020304" pitchFamily="18" charset="0"/>
                        </a:rPr>
                        <a:t>Prepared Statement</a:t>
                      </a:r>
                    </a:p>
                  </a:txBody>
                  <a:tcPr/>
                </a:tc>
                <a:extLst>
                  <a:ext uri="{0D108BD9-81ED-4DB2-BD59-A6C34878D82A}">
                    <a16:rowId xmlns:a16="http://schemas.microsoft.com/office/drawing/2014/main" val="2491239847"/>
                  </a:ext>
                </a:extLst>
              </a:tr>
              <a:tr h="940397">
                <a:tc>
                  <a:txBody>
                    <a:bodyPr/>
                    <a:lstStyle/>
                    <a:p>
                      <a:r>
                        <a:rPr lang="en-IN" sz="2400" dirty="0">
                          <a:latin typeface="Times New Roman" panose="02020603050405020304" pitchFamily="18" charset="0"/>
                          <a:cs typeface="Times New Roman" panose="02020603050405020304" pitchFamily="18" charset="0"/>
                        </a:rPr>
                        <a:t>It is used when we want to execute the SQL query only once</a:t>
                      </a:r>
                    </a:p>
                  </a:txBody>
                  <a:tcPr/>
                </a:tc>
                <a:tc>
                  <a:txBody>
                    <a:bodyPr/>
                    <a:lstStyle/>
                    <a:p>
                      <a:r>
                        <a:rPr lang="en-IN" sz="2400" dirty="0">
                          <a:latin typeface="Times New Roman" panose="02020603050405020304" pitchFamily="18" charset="0"/>
                          <a:cs typeface="Times New Roman" panose="02020603050405020304" pitchFamily="18" charset="0"/>
                        </a:rPr>
                        <a:t>It is used when we want to execute the SQL query multiple times</a:t>
                      </a:r>
                    </a:p>
                  </a:txBody>
                  <a:tcPr/>
                </a:tc>
                <a:extLst>
                  <a:ext uri="{0D108BD9-81ED-4DB2-BD59-A6C34878D82A}">
                    <a16:rowId xmlns:a16="http://schemas.microsoft.com/office/drawing/2014/main" val="1807834892"/>
                  </a:ext>
                </a:extLst>
              </a:tr>
              <a:tr h="846794">
                <a:tc>
                  <a:txBody>
                    <a:bodyPr/>
                    <a:lstStyle/>
                    <a:p>
                      <a:r>
                        <a:rPr lang="en-IN" sz="2400" dirty="0">
                          <a:latin typeface="Times New Roman" panose="02020603050405020304" pitchFamily="18" charset="0"/>
                          <a:cs typeface="Times New Roman" panose="02020603050405020304" pitchFamily="18" charset="0"/>
                        </a:rPr>
                        <a:t>It is static, which means we cant pass parameters at runtime</a:t>
                      </a:r>
                    </a:p>
                  </a:txBody>
                  <a:tcPr/>
                </a:tc>
                <a:tc>
                  <a:txBody>
                    <a:bodyPr/>
                    <a:lstStyle/>
                    <a:p>
                      <a:r>
                        <a:rPr lang="en-IN" sz="2400" dirty="0">
                          <a:latin typeface="Times New Roman" panose="02020603050405020304" pitchFamily="18" charset="0"/>
                          <a:cs typeface="Times New Roman" panose="02020603050405020304" pitchFamily="18" charset="0"/>
                        </a:rPr>
                        <a:t>It is </a:t>
                      </a:r>
                      <a:r>
                        <a:rPr lang="en-IN" sz="2400" dirty="0" err="1">
                          <a:latin typeface="Times New Roman" panose="02020603050405020304" pitchFamily="18" charset="0"/>
                          <a:cs typeface="Times New Roman" panose="02020603050405020304" pitchFamily="18" charset="0"/>
                        </a:rPr>
                        <a:t>dynamic,which</a:t>
                      </a:r>
                      <a:r>
                        <a:rPr lang="en-IN" sz="2400" dirty="0">
                          <a:latin typeface="Times New Roman" panose="02020603050405020304" pitchFamily="18" charset="0"/>
                          <a:cs typeface="Times New Roman" panose="02020603050405020304" pitchFamily="18" charset="0"/>
                        </a:rPr>
                        <a:t> means we can pass the parameters at runtime</a:t>
                      </a:r>
                    </a:p>
                  </a:txBody>
                  <a:tcPr/>
                </a:tc>
                <a:extLst>
                  <a:ext uri="{0D108BD9-81ED-4DB2-BD59-A6C34878D82A}">
                    <a16:rowId xmlns:a16="http://schemas.microsoft.com/office/drawing/2014/main" val="975151593"/>
                  </a:ext>
                </a:extLst>
              </a:tr>
              <a:tr h="490603">
                <a:tc>
                  <a:txBody>
                    <a:bodyPr/>
                    <a:lstStyle/>
                    <a:p>
                      <a:r>
                        <a:rPr lang="en-IN" sz="2400" dirty="0">
                          <a:latin typeface="Times New Roman" panose="02020603050405020304" pitchFamily="18" charset="0"/>
                          <a:cs typeface="Times New Roman" panose="02020603050405020304" pitchFamily="18" charset="0"/>
                        </a:rPr>
                        <a:t>The </a:t>
                      </a:r>
                      <a:r>
                        <a:rPr lang="en-IN" sz="2400" dirty="0" err="1">
                          <a:latin typeface="Times New Roman" panose="02020603050405020304" pitchFamily="18" charset="0"/>
                          <a:cs typeface="Times New Roman" panose="02020603050405020304" pitchFamily="18" charset="0"/>
                        </a:rPr>
                        <a:t>performace</a:t>
                      </a:r>
                      <a:r>
                        <a:rPr lang="en-IN" sz="2400" dirty="0">
                          <a:latin typeface="Times New Roman" panose="02020603050405020304" pitchFamily="18" charset="0"/>
                          <a:cs typeface="Times New Roman" panose="02020603050405020304" pitchFamily="18" charset="0"/>
                        </a:rPr>
                        <a:t> execution is slow</a:t>
                      </a:r>
                    </a:p>
                  </a:txBody>
                  <a:tcPr/>
                </a:tc>
                <a:tc>
                  <a:txBody>
                    <a:bodyPr/>
                    <a:lstStyle/>
                    <a:p>
                      <a:r>
                        <a:rPr lang="en-IN" sz="2400" dirty="0">
                          <a:latin typeface="Times New Roman" panose="02020603050405020304" pitchFamily="18" charset="0"/>
                          <a:cs typeface="Times New Roman" panose="02020603050405020304" pitchFamily="18" charset="0"/>
                        </a:rPr>
                        <a:t>The performance execution is fast</a:t>
                      </a:r>
                    </a:p>
                  </a:txBody>
                  <a:tcPr/>
                </a:tc>
                <a:extLst>
                  <a:ext uri="{0D108BD9-81ED-4DB2-BD59-A6C34878D82A}">
                    <a16:rowId xmlns:a16="http://schemas.microsoft.com/office/drawing/2014/main" val="1047019910"/>
                  </a:ext>
                </a:extLst>
              </a:tr>
              <a:tr h="490603">
                <a:tc>
                  <a:txBody>
                    <a:bodyPr/>
                    <a:lstStyle/>
                    <a:p>
                      <a:r>
                        <a:rPr lang="en-IN" sz="2400" dirty="0">
                          <a:latin typeface="Times New Roman" panose="02020603050405020304" pitchFamily="18" charset="0"/>
                          <a:cs typeface="Times New Roman" panose="02020603050405020304" pitchFamily="18" charset="0"/>
                        </a:rPr>
                        <a:t>It </a:t>
                      </a:r>
                      <a:r>
                        <a:rPr lang="en-IN" sz="2400" dirty="0" err="1">
                          <a:latin typeface="Times New Roman" panose="02020603050405020304" pitchFamily="18" charset="0"/>
                          <a:cs typeface="Times New Roman" panose="02020603050405020304" pitchFamily="18" charset="0"/>
                        </a:rPr>
                        <a:t>doesnot</a:t>
                      </a:r>
                      <a:r>
                        <a:rPr lang="en-IN" sz="2400" dirty="0">
                          <a:latin typeface="Times New Roman" panose="02020603050405020304" pitchFamily="18" charset="0"/>
                          <a:cs typeface="Times New Roman" panose="02020603050405020304" pitchFamily="18" charset="0"/>
                        </a:rPr>
                        <a:t> prevent SQL Injection</a:t>
                      </a:r>
                    </a:p>
                  </a:txBody>
                  <a:tcPr/>
                </a:tc>
                <a:tc>
                  <a:txBody>
                    <a:bodyPr/>
                    <a:lstStyle/>
                    <a:p>
                      <a:r>
                        <a:rPr lang="en-IN" sz="2400" dirty="0">
                          <a:latin typeface="Times New Roman" panose="02020603050405020304" pitchFamily="18" charset="0"/>
                          <a:cs typeface="Times New Roman" panose="02020603050405020304" pitchFamily="18" charset="0"/>
                        </a:rPr>
                        <a:t>It helps to prevent SQL Injection</a:t>
                      </a:r>
                    </a:p>
                  </a:txBody>
                  <a:tcPr/>
                </a:tc>
                <a:extLst>
                  <a:ext uri="{0D108BD9-81ED-4DB2-BD59-A6C34878D82A}">
                    <a16:rowId xmlns:a16="http://schemas.microsoft.com/office/drawing/2014/main" val="2510601248"/>
                  </a:ext>
                </a:extLst>
              </a:tr>
            </a:tbl>
          </a:graphicData>
        </a:graphic>
      </p:graphicFrame>
    </p:spTree>
    <p:extLst>
      <p:ext uri="{BB962C8B-B14F-4D97-AF65-F5344CB8AC3E}">
        <p14:creationId xmlns:p14="http://schemas.microsoft.com/office/powerpoint/2010/main" val="334933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C783-FEFD-9C29-C60E-3FE8E562BDC2}"/>
              </a:ext>
            </a:extLst>
          </p:cNvPr>
          <p:cNvSpPr>
            <a:spLocks noGrp="1"/>
          </p:cNvSpPr>
          <p:nvPr>
            <p:ph type="title"/>
          </p:nvPr>
        </p:nvSpPr>
        <p:spPr/>
        <p:txBody>
          <a:bodyPr/>
          <a:lstStyle/>
          <a:p>
            <a:pPr algn="ctr"/>
            <a:r>
              <a:rPr lang="en-IN" sz="5400" dirty="0"/>
              <a:t>NoSQL</a:t>
            </a:r>
          </a:p>
        </p:txBody>
      </p:sp>
      <p:sp>
        <p:nvSpPr>
          <p:cNvPr id="3" name="Content Placeholder 2">
            <a:extLst>
              <a:ext uri="{FF2B5EF4-FFF2-40B4-BE49-F238E27FC236}">
                <a16:creationId xmlns:a16="http://schemas.microsoft.com/office/drawing/2014/main" id="{4BD7B8C1-1D2D-B689-69CE-24A5A27CCC0F}"/>
              </a:ext>
            </a:extLst>
          </p:cNvPr>
          <p:cNvSpPr>
            <a:spLocks noGrp="1"/>
          </p:cNvSpPr>
          <p:nvPr>
            <p:ph idx="1"/>
          </p:nvPr>
        </p:nvSpPr>
        <p:spPr/>
        <p:txBody>
          <a:bodyPr/>
          <a:lstStyle/>
          <a:p>
            <a:r>
              <a:rPr lang="en-US" b="1" i="0" dirty="0">
                <a:effectLst/>
                <a:latin typeface="Source Sans Pro" panose="020B0503030403020204" pitchFamily="34" charset="0"/>
              </a:rPr>
              <a:t>NoSQL</a:t>
            </a:r>
            <a:r>
              <a:rPr lang="en-US" b="0" i="0" dirty="0">
                <a:effectLst/>
                <a:latin typeface="Source Sans Pro" panose="020B0503030403020204" pitchFamily="34" charset="0"/>
              </a:rPr>
              <a:t> Database is a non-relational Data Management System, that does not require a fixed schema. </a:t>
            </a:r>
          </a:p>
          <a:p>
            <a:r>
              <a:rPr lang="en-US" b="0" i="0" dirty="0">
                <a:effectLst/>
                <a:latin typeface="Source Sans Pro" panose="020B0503030403020204" pitchFamily="34" charset="0"/>
              </a:rPr>
              <a:t>The major purpose of using a NoSQL database is for distributed data stores with humongous data storage needs. </a:t>
            </a:r>
          </a:p>
          <a:p>
            <a:r>
              <a:rPr lang="en-US" b="0" i="0" dirty="0">
                <a:effectLst/>
                <a:latin typeface="Source Sans Pro" panose="020B0503030403020204" pitchFamily="34" charset="0"/>
              </a:rPr>
              <a:t>NoSQL is used for Big data and real-time web apps.</a:t>
            </a:r>
          </a:p>
          <a:p>
            <a:r>
              <a:rPr lang="en-US" b="1" i="0" dirty="0">
                <a:effectLst/>
                <a:latin typeface="Source Sans Pro" panose="020B0503030403020204" pitchFamily="34" charset="0"/>
              </a:rPr>
              <a:t>NoSQL database</a:t>
            </a:r>
            <a:r>
              <a:rPr lang="en-US" b="0" i="0" dirty="0">
                <a:effectLst/>
                <a:latin typeface="Source Sans Pro" panose="020B0503030403020204" pitchFamily="34" charset="0"/>
              </a:rPr>
              <a:t> stands for “Not Only SQL” or “Not SQL.</a:t>
            </a:r>
            <a:endParaRPr lang="en-IN" dirty="0"/>
          </a:p>
        </p:txBody>
      </p:sp>
    </p:spTree>
    <p:extLst>
      <p:ext uri="{BB962C8B-B14F-4D97-AF65-F5344CB8AC3E}">
        <p14:creationId xmlns:p14="http://schemas.microsoft.com/office/powerpoint/2010/main" val="77060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603906" y="349750"/>
            <a:ext cx="8825658" cy="1160745"/>
          </a:xfrm>
        </p:spPr>
        <p:txBody>
          <a:bodyPr/>
          <a:lstStyle/>
          <a:p>
            <a:pPr algn="ctr"/>
            <a:r>
              <a:rPr lang="en-US" dirty="0">
                <a:latin typeface="Times New Roman" panose="02020603050405020304" pitchFamily="18" charset="0"/>
                <a:cs typeface="Times New Roman" panose="02020603050405020304" pitchFamily="18" charset="0"/>
              </a:rPr>
              <a:t>Introduction to SQL</a:t>
            </a:r>
          </a:p>
        </p:txBody>
      </p:sp>
      <p:sp>
        <p:nvSpPr>
          <p:cNvPr id="6" name="TextBox 5">
            <a:extLst>
              <a:ext uri="{FF2B5EF4-FFF2-40B4-BE49-F238E27FC236}">
                <a16:creationId xmlns:a16="http://schemas.microsoft.com/office/drawing/2014/main" id="{D5E8998A-F875-4141-9433-B6302B703602}"/>
              </a:ext>
            </a:extLst>
          </p:cNvPr>
          <p:cNvSpPr txBox="1"/>
          <p:nvPr/>
        </p:nvSpPr>
        <p:spPr>
          <a:xfrm>
            <a:off x="1284549" y="1510495"/>
            <a:ext cx="7836610" cy="483209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SQL (Structured Query Language) is a programming language used to manage and manipulate data stored in a relational database management system (RDBMS).</a:t>
            </a:r>
          </a:p>
          <a:p>
            <a:r>
              <a:rPr lang="en-US" sz="2800" dirty="0">
                <a:latin typeface="Times New Roman" panose="02020603050405020304" pitchFamily="18" charset="0"/>
                <a:cs typeface="Times New Roman" panose="02020603050405020304" pitchFamily="18" charset="0"/>
              </a:rPr>
              <a:t>In simpler terms, SQL is used to interact with databases, </a:t>
            </a:r>
            <a:r>
              <a:rPr lang="en-US" sz="2800" b="1" dirty="0">
                <a:latin typeface="Times New Roman" panose="02020603050405020304" pitchFamily="18" charset="0"/>
                <a:cs typeface="Times New Roman" panose="02020603050405020304" pitchFamily="18" charset="0"/>
              </a:rPr>
              <a:t>retrieve and manipulate </a:t>
            </a:r>
            <a:r>
              <a:rPr lang="en-US" sz="2800" dirty="0">
                <a:latin typeface="Times New Roman" panose="02020603050405020304" pitchFamily="18" charset="0"/>
                <a:cs typeface="Times New Roman" panose="02020603050405020304" pitchFamily="18" charset="0"/>
              </a:rPr>
              <a:t>data, and perform various operations on the data, such as inserting, updating, and deleting records. It provides a standard way to communicate with databases, making it possible for different software applications to work together.</a:t>
            </a:r>
          </a:p>
        </p:txBody>
      </p:sp>
      <p:pic>
        <p:nvPicPr>
          <p:cNvPr id="4" name="Picture 3">
            <a:extLst>
              <a:ext uri="{FF2B5EF4-FFF2-40B4-BE49-F238E27FC236}">
                <a16:creationId xmlns:a16="http://schemas.microsoft.com/office/drawing/2014/main" id="{78D1580E-8493-3FCE-FD01-478ADA8E7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1159" y="2232212"/>
            <a:ext cx="3388659" cy="3388659"/>
          </a:xfrm>
          <a:prstGeom prst="rect">
            <a:avLst/>
          </a:prstGeom>
        </p:spPr>
      </p:pic>
    </p:spTree>
    <p:extLst>
      <p:ext uri="{BB962C8B-B14F-4D97-AF65-F5344CB8AC3E}">
        <p14:creationId xmlns:p14="http://schemas.microsoft.com/office/powerpoint/2010/main" val="407482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1140D3-A78E-E0AA-08BF-769606B00401}"/>
              </a:ext>
            </a:extLst>
          </p:cNvPr>
          <p:cNvPicPr>
            <a:picLocks noGrp="1" noChangeAspect="1"/>
          </p:cNvPicPr>
          <p:nvPr>
            <p:ph idx="1"/>
          </p:nvPr>
        </p:nvPicPr>
        <p:blipFill>
          <a:blip r:embed="rId2"/>
          <a:stretch>
            <a:fillRect/>
          </a:stretch>
        </p:blipFill>
        <p:spPr>
          <a:xfrm>
            <a:off x="1415780" y="808718"/>
            <a:ext cx="9355852" cy="4997959"/>
          </a:xfrm>
          <a:prstGeom prst="rect">
            <a:avLst/>
          </a:prstGeom>
        </p:spPr>
      </p:pic>
    </p:spTree>
    <p:extLst>
      <p:ext uri="{BB962C8B-B14F-4D97-AF65-F5344CB8AC3E}">
        <p14:creationId xmlns:p14="http://schemas.microsoft.com/office/powerpoint/2010/main" val="1965919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7EF9-433B-8807-B4ED-034EB9A78D4C}"/>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Why NoSQL?</a:t>
            </a:r>
            <a:br>
              <a:rPr lang="en-IN" b="1" i="0" dirty="0">
                <a:solidFill>
                  <a:srgbClr val="222222"/>
                </a:solidFill>
                <a:effectLst/>
                <a:latin typeface="Source Sans Pro" panose="020B0503030403020204" pitchFamily="34" charset="0"/>
              </a:rPr>
            </a:br>
            <a:endParaRPr lang="en-IN" dirty="0"/>
          </a:p>
        </p:txBody>
      </p:sp>
      <p:sp>
        <p:nvSpPr>
          <p:cNvPr id="3" name="Content Placeholder 2">
            <a:extLst>
              <a:ext uri="{FF2B5EF4-FFF2-40B4-BE49-F238E27FC236}">
                <a16:creationId xmlns:a16="http://schemas.microsoft.com/office/drawing/2014/main" id="{12C7B76B-7E2C-12A0-7028-3B3FDD6CCFD4}"/>
              </a:ext>
            </a:extLst>
          </p:cNvPr>
          <p:cNvSpPr>
            <a:spLocks noGrp="1"/>
          </p:cNvSpPr>
          <p:nvPr>
            <p:ph idx="1"/>
          </p:nvPr>
        </p:nvSpPr>
        <p:spPr>
          <a:xfrm>
            <a:off x="1103312" y="2052918"/>
            <a:ext cx="9640888" cy="4195481"/>
          </a:xfrm>
        </p:spPr>
        <p:txBody>
          <a:bodyPr/>
          <a:lstStyle/>
          <a:p>
            <a:r>
              <a:rPr lang="en-US" b="0" i="0" dirty="0">
                <a:effectLst/>
                <a:latin typeface="Source Sans Pro" panose="020B0503030403020204" pitchFamily="34" charset="0"/>
              </a:rPr>
              <a:t>The concept of NoSQL databases became popular with Internet giants like Google, Facebook, Amazon, etc. who deal with huge volumes of data. </a:t>
            </a:r>
          </a:p>
          <a:p>
            <a:r>
              <a:rPr lang="en-US" b="0" i="0" dirty="0">
                <a:effectLst/>
                <a:latin typeface="Source Sans Pro" panose="020B0503030403020204" pitchFamily="34" charset="0"/>
              </a:rPr>
              <a:t>The system response time becomes slow when you use RDBMS for massive volumes of data.</a:t>
            </a:r>
          </a:p>
          <a:p>
            <a:r>
              <a:rPr lang="en-US" b="0" i="0" dirty="0">
                <a:effectLst/>
                <a:latin typeface="Source Sans Pro" panose="020B0503030403020204" pitchFamily="34" charset="0"/>
              </a:rPr>
              <a:t>The alternative for this issue is to distribute database load on multiple hosts whenever the load increases. This method is known as “scaling out.”</a:t>
            </a:r>
            <a:endParaRPr lang="en-IN" dirty="0"/>
          </a:p>
        </p:txBody>
      </p:sp>
    </p:spTree>
    <p:extLst>
      <p:ext uri="{BB962C8B-B14F-4D97-AF65-F5344CB8AC3E}">
        <p14:creationId xmlns:p14="http://schemas.microsoft.com/office/powerpoint/2010/main" val="3911353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5E42B4-0438-2BDF-F108-4063CFCF011C}"/>
              </a:ext>
            </a:extLst>
          </p:cNvPr>
          <p:cNvPicPr>
            <a:picLocks noGrp="1" noChangeAspect="1"/>
          </p:cNvPicPr>
          <p:nvPr>
            <p:ph idx="1"/>
          </p:nvPr>
        </p:nvPicPr>
        <p:blipFill>
          <a:blip r:embed="rId2"/>
          <a:stretch>
            <a:fillRect/>
          </a:stretch>
        </p:blipFill>
        <p:spPr>
          <a:xfrm>
            <a:off x="873201" y="1061357"/>
            <a:ext cx="9626070" cy="5275086"/>
          </a:xfrm>
          <a:prstGeom prst="rect">
            <a:avLst/>
          </a:prstGeom>
        </p:spPr>
      </p:pic>
    </p:spTree>
    <p:extLst>
      <p:ext uri="{BB962C8B-B14F-4D97-AF65-F5344CB8AC3E}">
        <p14:creationId xmlns:p14="http://schemas.microsoft.com/office/powerpoint/2010/main" val="188926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91EF-45CA-6B0E-833F-476145C35B3A}"/>
              </a:ext>
            </a:extLst>
          </p:cNvPr>
          <p:cNvSpPr>
            <a:spLocks noGrp="1"/>
          </p:cNvSpPr>
          <p:nvPr>
            <p:ph type="title"/>
          </p:nvPr>
        </p:nvSpPr>
        <p:spPr/>
        <p:txBody>
          <a:bodyPr/>
          <a:lstStyle/>
          <a:p>
            <a:r>
              <a:rPr lang="en-US" b="1" i="0" dirty="0">
                <a:solidFill>
                  <a:srgbClr val="222222"/>
                </a:solidFill>
                <a:effectLst/>
                <a:latin typeface="Source Sans Pro" panose="020B0503030403020204" pitchFamily="34" charset="0"/>
              </a:rPr>
              <a:t>Brief History of NoSQL Databases</a:t>
            </a:r>
            <a:br>
              <a:rPr lang="en-US" b="1" i="0" dirty="0">
                <a:solidFill>
                  <a:srgbClr val="222222"/>
                </a:solidFill>
                <a:effectLst/>
                <a:latin typeface="Source Sans Pro" panose="020B0503030403020204" pitchFamily="34" charset="0"/>
              </a:rPr>
            </a:br>
            <a:endParaRPr lang="en-IN" dirty="0"/>
          </a:p>
        </p:txBody>
      </p:sp>
      <p:sp>
        <p:nvSpPr>
          <p:cNvPr id="3" name="Content Placeholder 2">
            <a:extLst>
              <a:ext uri="{FF2B5EF4-FFF2-40B4-BE49-F238E27FC236}">
                <a16:creationId xmlns:a16="http://schemas.microsoft.com/office/drawing/2014/main" id="{95C2197B-88FA-C327-084C-42BFCC56A9E2}"/>
              </a:ext>
            </a:extLst>
          </p:cNvPr>
          <p:cNvSpPr>
            <a:spLocks noGrp="1"/>
          </p:cNvSpPr>
          <p:nvPr>
            <p:ph idx="1"/>
          </p:nvPr>
        </p:nvSpPr>
        <p:spPr>
          <a:xfrm>
            <a:off x="375558" y="1551214"/>
            <a:ext cx="11021786" cy="4697185"/>
          </a:xfrm>
        </p:spPr>
        <p:txBody>
          <a:bodyPr>
            <a:normAutofit/>
          </a:bodyPr>
          <a:lstStyle/>
          <a:p>
            <a:pPr algn="l">
              <a:buFont typeface="Arial" panose="020B0604020202020204" pitchFamily="34" charset="0"/>
              <a:buChar char="•"/>
            </a:pPr>
            <a:r>
              <a:rPr lang="en-US" sz="2800" b="0" i="0" dirty="0">
                <a:effectLst/>
                <a:latin typeface="Source Sans Pro" panose="020B0503030403020204" pitchFamily="34" charset="0"/>
              </a:rPr>
              <a:t>1998- Carlo </a:t>
            </a:r>
            <a:r>
              <a:rPr lang="en-US" sz="2800" b="0" i="0" dirty="0" err="1">
                <a:effectLst/>
                <a:latin typeface="Source Sans Pro" panose="020B0503030403020204" pitchFamily="34" charset="0"/>
              </a:rPr>
              <a:t>Strozzi</a:t>
            </a:r>
            <a:r>
              <a:rPr lang="en-US" sz="2800" b="0" i="0" dirty="0">
                <a:effectLst/>
                <a:latin typeface="Source Sans Pro" panose="020B0503030403020204" pitchFamily="34" charset="0"/>
              </a:rPr>
              <a:t> use the term NoSQL for his lightweight, open-source relational database</a:t>
            </a:r>
          </a:p>
          <a:p>
            <a:pPr algn="l">
              <a:buFont typeface="Arial" panose="020B0604020202020204" pitchFamily="34" charset="0"/>
              <a:buChar char="•"/>
            </a:pPr>
            <a:r>
              <a:rPr lang="en-US" sz="2800" b="0" i="0" dirty="0">
                <a:effectLst/>
                <a:latin typeface="Source Sans Pro" panose="020B0503030403020204" pitchFamily="34" charset="0"/>
              </a:rPr>
              <a:t>2000- Graph database Neo4j is launched</a:t>
            </a:r>
          </a:p>
          <a:p>
            <a:pPr algn="l">
              <a:buFont typeface="Arial" panose="020B0604020202020204" pitchFamily="34" charset="0"/>
              <a:buChar char="•"/>
            </a:pPr>
            <a:r>
              <a:rPr lang="en-US" sz="2800" b="0" i="0" dirty="0">
                <a:effectLst/>
                <a:latin typeface="Source Sans Pro" panose="020B0503030403020204" pitchFamily="34" charset="0"/>
              </a:rPr>
              <a:t>2004- Google </a:t>
            </a:r>
            <a:r>
              <a:rPr lang="en-US" sz="2800" b="0" i="0" dirty="0" err="1">
                <a:effectLst/>
                <a:latin typeface="Source Sans Pro" panose="020B0503030403020204" pitchFamily="34" charset="0"/>
              </a:rPr>
              <a:t>BigTable</a:t>
            </a:r>
            <a:r>
              <a:rPr lang="en-US" sz="2800" b="0" i="0" dirty="0">
                <a:effectLst/>
                <a:latin typeface="Source Sans Pro" panose="020B0503030403020204" pitchFamily="34" charset="0"/>
              </a:rPr>
              <a:t> is launched</a:t>
            </a:r>
          </a:p>
          <a:p>
            <a:pPr algn="l">
              <a:buFont typeface="Arial" panose="020B0604020202020204" pitchFamily="34" charset="0"/>
              <a:buChar char="•"/>
            </a:pPr>
            <a:r>
              <a:rPr lang="en-US" sz="2800" b="0" i="0" dirty="0">
                <a:effectLst/>
                <a:latin typeface="Source Sans Pro" panose="020B0503030403020204" pitchFamily="34" charset="0"/>
              </a:rPr>
              <a:t>2005- CouchDB is launched</a:t>
            </a:r>
          </a:p>
          <a:p>
            <a:pPr algn="l">
              <a:buFont typeface="Arial" panose="020B0604020202020204" pitchFamily="34" charset="0"/>
              <a:buChar char="•"/>
            </a:pPr>
            <a:r>
              <a:rPr lang="en-US" sz="2800" b="0" i="0" dirty="0">
                <a:effectLst/>
                <a:latin typeface="Source Sans Pro" panose="020B0503030403020204" pitchFamily="34" charset="0"/>
              </a:rPr>
              <a:t>2007- The research paper on Amazon Dynamo is released</a:t>
            </a:r>
          </a:p>
          <a:p>
            <a:pPr algn="l">
              <a:buFont typeface="Arial" panose="020B0604020202020204" pitchFamily="34" charset="0"/>
              <a:buChar char="•"/>
            </a:pPr>
            <a:r>
              <a:rPr lang="en-US" sz="2800" b="0" i="0" dirty="0">
                <a:effectLst/>
                <a:latin typeface="Source Sans Pro" panose="020B0503030403020204" pitchFamily="34" charset="0"/>
              </a:rPr>
              <a:t>2008- Facebooks open sources the Cassandra project</a:t>
            </a:r>
          </a:p>
          <a:p>
            <a:pPr algn="l">
              <a:buFont typeface="Arial" panose="020B0604020202020204" pitchFamily="34" charset="0"/>
              <a:buChar char="•"/>
            </a:pPr>
            <a:r>
              <a:rPr lang="en-US" sz="2800" b="0" i="0" dirty="0">
                <a:effectLst/>
                <a:latin typeface="Source Sans Pro" panose="020B0503030403020204" pitchFamily="34" charset="0"/>
              </a:rPr>
              <a:t>2009- The term NoSQL was reintroduced</a:t>
            </a:r>
          </a:p>
          <a:p>
            <a:endParaRPr lang="en-IN" sz="2800" dirty="0"/>
          </a:p>
        </p:txBody>
      </p:sp>
    </p:spTree>
    <p:extLst>
      <p:ext uri="{BB962C8B-B14F-4D97-AF65-F5344CB8AC3E}">
        <p14:creationId xmlns:p14="http://schemas.microsoft.com/office/powerpoint/2010/main" val="2169565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CD4E-17D0-B1F3-CBA3-AE4640455033}"/>
              </a:ext>
            </a:extLst>
          </p:cNvPr>
          <p:cNvSpPr>
            <a:spLocks noGrp="1"/>
          </p:cNvSpPr>
          <p:nvPr>
            <p:ph type="title"/>
          </p:nvPr>
        </p:nvSpPr>
        <p:spPr>
          <a:xfrm>
            <a:off x="293915" y="452718"/>
            <a:ext cx="9756920" cy="788253"/>
          </a:xfrm>
        </p:spPr>
        <p:txBody>
          <a:bodyPr/>
          <a:lstStyle/>
          <a:p>
            <a:r>
              <a:rPr lang="en-IN" b="1" i="0" dirty="0">
                <a:solidFill>
                  <a:srgbClr val="222222"/>
                </a:solidFill>
                <a:effectLst/>
                <a:latin typeface="Source Sans Pro" panose="020B0503030403020204" pitchFamily="34" charset="0"/>
              </a:rPr>
              <a:t>Features of NoSQL</a:t>
            </a:r>
            <a:endParaRPr lang="en-IN" dirty="0"/>
          </a:p>
        </p:txBody>
      </p:sp>
      <p:sp>
        <p:nvSpPr>
          <p:cNvPr id="3" name="Content Placeholder 2">
            <a:extLst>
              <a:ext uri="{FF2B5EF4-FFF2-40B4-BE49-F238E27FC236}">
                <a16:creationId xmlns:a16="http://schemas.microsoft.com/office/drawing/2014/main" id="{96CB2701-BD1A-027A-791A-37C4B194E27B}"/>
              </a:ext>
            </a:extLst>
          </p:cNvPr>
          <p:cNvSpPr>
            <a:spLocks noGrp="1"/>
          </p:cNvSpPr>
          <p:nvPr>
            <p:ph idx="1"/>
          </p:nvPr>
        </p:nvSpPr>
        <p:spPr>
          <a:xfrm>
            <a:off x="3265714" y="1355270"/>
            <a:ext cx="8474529" cy="4893129"/>
          </a:xfrm>
        </p:spPr>
        <p:txBody>
          <a:bodyPr/>
          <a:lstStyle/>
          <a:p>
            <a:r>
              <a:rPr lang="en-IN" sz="4000" dirty="0"/>
              <a:t>Non Relational</a:t>
            </a:r>
          </a:p>
          <a:p>
            <a:r>
              <a:rPr lang="en-IN" sz="4000" dirty="0"/>
              <a:t>Schema free</a:t>
            </a:r>
          </a:p>
          <a:p>
            <a:r>
              <a:rPr lang="en-IN" sz="4000" dirty="0"/>
              <a:t>Simple API</a:t>
            </a:r>
          </a:p>
          <a:p>
            <a:r>
              <a:rPr lang="en-IN" sz="4000" dirty="0"/>
              <a:t>Distributed</a:t>
            </a:r>
            <a:endParaRPr lang="en-IN" dirty="0"/>
          </a:p>
        </p:txBody>
      </p:sp>
    </p:spTree>
    <p:extLst>
      <p:ext uri="{BB962C8B-B14F-4D97-AF65-F5344CB8AC3E}">
        <p14:creationId xmlns:p14="http://schemas.microsoft.com/office/powerpoint/2010/main" val="1674066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5CA0-1F57-F5A1-B19F-9238903819C5}"/>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Non-relational</a:t>
            </a:r>
            <a:endParaRPr lang="en-IN" dirty="0"/>
          </a:p>
        </p:txBody>
      </p:sp>
      <p:sp>
        <p:nvSpPr>
          <p:cNvPr id="3" name="Content Placeholder 2">
            <a:extLst>
              <a:ext uri="{FF2B5EF4-FFF2-40B4-BE49-F238E27FC236}">
                <a16:creationId xmlns:a16="http://schemas.microsoft.com/office/drawing/2014/main" id="{A7B1B94D-03E5-7FD1-D002-98B94DA1259A}"/>
              </a:ext>
            </a:extLst>
          </p:cNvPr>
          <p:cNvSpPr>
            <a:spLocks noGrp="1"/>
          </p:cNvSpPr>
          <p:nvPr>
            <p:ph idx="1"/>
          </p:nvPr>
        </p:nvSpPr>
        <p:spPr>
          <a:xfrm>
            <a:off x="391886" y="1551214"/>
            <a:ext cx="10384971" cy="4697186"/>
          </a:xfrm>
        </p:spPr>
        <p:txBody>
          <a:bodyPr>
            <a:normAutofit/>
          </a:bodyPr>
          <a:lstStyle/>
          <a:p>
            <a:pPr algn="l">
              <a:buFont typeface="Wingdings" panose="05000000000000000000" pitchFamily="2" charset="2"/>
              <a:buChar char="Ø"/>
            </a:pPr>
            <a:r>
              <a:rPr lang="en-US" sz="2400" b="0" i="0" dirty="0">
                <a:effectLst/>
                <a:latin typeface="Source Sans Pro" panose="020B0503030403020204" pitchFamily="34" charset="0"/>
              </a:rPr>
              <a:t>NoSQL databases never follow the </a:t>
            </a:r>
            <a:r>
              <a:rPr lang="en-US" sz="2400" b="0" i="0" u="none" strike="noStrike" dirty="0">
                <a:effectLst/>
                <a:latin typeface="Source Sans Pro" panose="020B0503030403020204" pitchFamily="34" charset="0"/>
                <a:hlinkClick r:id="rId2">
                  <a:extLst>
                    <a:ext uri="{A12FA001-AC4F-418D-AE19-62706E023703}">
                      <ahyp:hlinkClr xmlns:ahyp="http://schemas.microsoft.com/office/drawing/2018/hyperlinkcolor" val="tx"/>
                    </a:ext>
                  </a:extLst>
                </a:hlinkClick>
              </a:rPr>
              <a:t>relational model</a:t>
            </a:r>
            <a:endParaRPr lang="en-US" sz="2400" b="0" i="0" dirty="0">
              <a:effectLst/>
              <a:latin typeface="Source Sans Pro" panose="020B0503030403020204" pitchFamily="34" charset="0"/>
            </a:endParaRPr>
          </a:p>
          <a:p>
            <a:pPr algn="l">
              <a:buFont typeface="Wingdings" panose="05000000000000000000" pitchFamily="2" charset="2"/>
              <a:buChar char="Ø"/>
            </a:pPr>
            <a:r>
              <a:rPr lang="en-US" sz="2400" b="0" i="0" dirty="0">
                <a:effectLst/>
                <a:latin typeface="Source Sans Pro" panose="020B0503030403020204" pitchFamily="34" charset="0"/>
              </a:rPr>
              <a:t>Never provide tables with flat fixed-column records</a:t>
            </a:r>
          </a:p>
          <a:p>
            <a:pPr>
              <a:buFont typeface="Wingdings" panose="05000000000000000000" pitchFamily="2" charset="2"/>
              <a:buChar char="Ø"/>
            </a:pPr>
            <a:r>
              <a:rPr lang="en-US" sz="2400" b="0" i="0" dirty="0">
                <a:effectLst/>
                <a:latin typeface="Source Sans Pro" panose="020B0503030403020204" pitchFamily="34" charset="0"/>
              </a:rPr>
              <a:t>Doesn’t require object-relational mapping and data normalization</a:t>
            </a:r>
          </a:p>
          <a:p>
            <a:pPr>
              <a:buFont typeface="Wingdings" panose="05000000000000000000" pitchFamily="2" charset="2"/>
              <a:buChar char="Ø"/>
            </a:pPr>
            <a:r>
              <a:rPr lang="en-US" sz="2400" b="0" i="0" dirty="0">
                <a:effectLst/>
                <a:latin typeface="Source Sans Pro" panose="020B0503030403020204" pitchFamily="34" charset="0"/>
              </a:rPr>
              <a:t>No complex features like query languages, query planners, referential integrity joins, ACID</a:t>
            </a:r>
          </a:p>
          <a:p>
            <a:pPr>
              <a:buFont typeface="Wingdings" panose="05000000000000000000" pitchFamily="2" charset="2"/>
              <a:buChar char="Ø"/>
            </a:pPr>
            <a:endParaRPr lang="en-IN" sz="2400" dirty="0"/>
          </a:p>
        </p:txBody>
      </p:sp>
    </p:spTree>
    <p:extLst>
      <p:ext uri="{BB962C8B-B14F-4D97-AF65-F5344CB8AC3E}">
        <p14:creationId xmlns:p14="http://schemas.microsoft.com/office/powerpoint/2010/main" val="92022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0F4D-3A48-B6AF-75F2-214D8D39B0B1}"/>
              </a:ext>
            </a:extLst>
          </p:cNvPr>
          <p:cNvSpPr>
            <a:spLocks noGrp="1"/>
          </p:cNvSpPr>
          <p:nvPr>
            <p:ph type="title"/>
          </p:nvPr>
        </p:nvSpPr>
        <p:spPr>
          <a:xfrm>
            <a:off x="435799" y="123534"/>
            <a:ext cx="9404723" cy="1400530"/>
          </a:xfrm>
        </p:spPr>
        <p:txBody>
          <a:bodyPr/>
          <a:lstStyle/>
          <a:p>
            <a:r>
              <a:rPr lang="en-IN" dirty="0">
                <a:solidFill>
                  <a:schemeClr val="bg1"/>
                </a:solidFill>
              </a:rPr>
              <a:t>Schema Free</a:t>
            </a:r>
          </a:p>
        </p:txBody>
      </p:sp>
      <p:sp>
        <p:nvSpPr>
          <p:cNvPr id="3" name="Content Placeholder 2">
            <a:extLst>
              <a:ext uri="{FF2B5EF4-FFF2-40B4-BE49-F238E27FC236}">
                <a16:creationId xmlns:a16="http://schemas.microsoft.com/office/drawing/2014/main" id="{4C5FEA3E-121A-92F7-D792-BDE63A0F5B09}"/>
              </a:ext>
            </a:extLst>
          </p:cNvPr>
          <p:cNvSpPr>
            <a:spLocks noGrp="1"/>
          </p:cNvSpPr>
          <p:nvPr>
            <p:ph idx="1"/>
          </p:nvPr>
        </p:nvSpPr>
        <p:spPr>
          <a:xfrm>
            <a:off x="506186" y="1191986"/>
            <a:ext cx="10858500" cy="5056413"/>
          </a:xfrm>
        </p:spPr>
        <p:txBody>
          <a:bodyPr/>
          <a:lstStyle/>
          <a:p>
            <a:pPr algn="l">
              <a:buFont typeface="Wingdings" panose="05000000000000000000" pitchFamily="2" charset="2"/>
              <a:buChar char="Ø"/>
            </a:pPr>
            <a:r>
              <a:rPr lang="en-US" b="0" i="0" dirty="0">
                <a:effectLst/>
                <a:latin typeface="Source Sans Pro" panose="020B0503030403020204" pitchFamily="34" charset="0"/>
              </a:rPr>
              <a:t>NoSQL databases are either schema-free or have relaxed schemas</a:t>
            </a:r>
          </a:p>
          <a:p>
            <a:pPr algn="l">
              <a:buFont typeface="Wingdings" panose="05000000000000000000" pitchFamily="2" charset="2"/>
              <a:buChar char="Ø"/>
            </a:pPr>
            <a:r>
              <a:rPr lang="en-US" b="0" i="0" dirty="0">
                <a:effectLst/>
                <a:latin typeface="Source Sans Pro" panose="020B0503030403020204" pitchFamily="34" charset="0"/>
              </a:rPr>
              <a:t>Do not require any sort of definition of the schema of the data</a:t>
            </a:r>
          </a:p>
          <a:p>
            <a:pPr algn="l">
              <a:buFont typeface="Wingdings" panose="05000000000000000000" pitchFamily="2" charset="2"/>
              <a:buChar char="Ø"/>
            </a:pPr>
            <a:r>
              <a:rPr lang="en-US" b="0" i="0" dirty="0">
                <a:effectLst/>
                <a:latin typeface="Source Sans Pro" panose="020B0503030403020204" pitchFamily="34" charset="0"/>
              </a:rPr>
              <a:t>Offers heterogeneous structures of data in the same domain</a:t>
            </a:r>
          </a:p>
          <a:p>
            <a:pPr>
              <a:buFont typeface="Wingdings" panose="05000000000000000000" pitchFamily="2" charset="2"/>
              <a:buChar char="Ø"/>
            </a:pPr>
            <a:endParaRPr lang="en-IN" dirty="0"/>
          </a:p>
        </p:txBody>
      </p:sp>
      <p:pic>
        <p:nvPicPr>
          <p:cNvPr id="4" name="Picture 3">
            <a:extLst>
              <a:ext uri="{FF2B5EF4-FFF2-40B4-BE49-F238E27FC236}">
                <a16:creationId xmlns:a16="http://schemas.microsoft.com/office/drawing/2014/main" id="{23FB825C-6222-9783-71D2-7BBCFD2C72CF}"/>
              </a:ext>
            </a:extLst>
          </p:cNvPr>
          <p:cNvPicPr>
            <a:picLocks noChangeAspect="1"/>
          </p:cNvPicPr>
          <p:nvPr/>
        </p:nvPicPr>
        <p:blipFill>
          <a:blip r:embed="rId2"/>
          <a:stretch>
            <a:fillRect/>
          </a:stretch>
        </p:blipFill>
        <p:spPr>
          <a:xfrm>
            <a:off x="2533650" y="3000019"/>
            <a:ext cx="7124700" cy="3448050"/>
          </a:xfrm>
          <a:prstGeom prst="rect">
            <a:avLst/>
          </a:prstGeom>
        </p:spPr>
      </p:pic>
    </p:spTree>
    <p:extLst>
      <p:ext uri="{BB962C8B-B14F-4D97-AF65-F5344CB8AC3E}">
        <p14:creationId xmlns:p14="http://schemas.microsoft.com/office/powerpoint/2010/main" val="3760754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055F-9634-2E82-9C3C-9DC7CF172186}"/>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Simple API</a:t>
            </a:r>
            <a:endParaRPr lang="en-IN" dirty="0"/>
          </a:p>
        </p:txBody>
      </p:sp>
      <p:sp>
        <p:nvSpPr>
          <p:cNvPr id="3" name="Content Placeholder 2">
            <a:extLst>
              <a:ext uri="{FF2B5EF4-FFF2-40B4-BE49-F238E27FC236}">
                <a16:creationId xmlns:a16="http://schemas.microsoft.com/office/drawing/2014/main" id="{DD9F68D4-5DD3-EE3E-2FDF-BBC4D50CF292}"/>
              </a:ext>
            </a:extLst>
          </p:cNvPr>
          <p:cNvSpPr>
            <a:spLocks noGrp="1"/>
          </p:cNvSpPr>
          <p:nvPr>
            <p:ph idx="1"/>
          </p:nvPr>
        </p:nvSpPr>
        <p:spPr/>
        <p:txBody>
          <a:bodyPr>
            <a:normAutofit/>
          </a:bodyPr>
          <a:lstStyle/>
          <a:p>
            <a:pPr algn="l">
              <a:buFont typeface="Wingdings" panose="05000000000000000000" pitchFamily="2" charset="2"/>
              <a:buChar char="Ø"/>
            </a:pPr>
            <a:r>
              <a:rPr lang="en-US" sz="2400" b="0" i="0" dirty="0">
                <a:effectLst/>
                <a:latin typeface="Source Sans Pro" panose="020B0503030403020204" pitchFamily="34" charset="0"/>
              </a:rPr>
              <a:t>Offers easy to use interfaces for storage and querying data provided</a:t>
            </a:r>
          </a:p>
          <a:p>
            <a:pPr algn="l">
              <a:buFont typeface="Wingdings" panose="05000000000000000000" pitchFamily="2" charset="2"/>
              <a:buChar char="Ø"/>
            </a:pPr>
            <a:r>
              <a:rPr lang="en-US" sz="2400" b="0" i="0" dirty="0">
                <a:effectLst/>
                <a:latin typeface="Source Sans Pro" panose="020B0503030403020204" pitchFamily="34" charset="0"/>
              </a:rPr>
              <a:t>APIs allow low-level data manipulation &amp; selection methods</a:t>
            </a:r>
          </a:p>
          <a:p>
            <a:pPr algn="l">
              <a:buFont typeface="Wingdings" panose="05000000000000000000" pitchFamily="2" charset="2"/>
              <a:buChar char="Ø"/>
            </a:pPr>
            <a:r>
              <a:rPr lang="en-US" sz="2400" b="0" i="0" dirty="0">
                <a:effectLst/>
                <a:latin typeface="Source Sans Pro" panose="020B0503030403020204" pitchFamily="34" charset="0"/>
              </a:rPr>
              <a:t>Text-based protocols mostly used with HTTP REST with JSON</a:t>
            </a:r>
          </a:p>
          <a:p>
            <a:pPr algn="l">
              <a:buFont typeface="Wingdings" panose="05000000000000000000" pitchFamily="2" charset="2"/>
              <a:buChar char="Ø"/>
            </a:pPr>
            <a:r>
              <a:rPr lang="en-US" sz="2400" b="0" i="0" dirty="0">
                <a:effectLst/>
                <a:latin typeface="Source Sans Pro" panose="020B0503030403020204" pitchFamily="34" charset="0"/>
              </a:rPr>
              <a:t>Mostly used no standard based NoSQL query language</a:t>
            </a:r>
          </a:p>
          <a:p>
            <a:pPr algn="l">
              <a:buFont typeface="Wingdings" panose="05000000000000000000" pitchFamily="2" charset="2"/>
              <a:buChar char="Ø"/>
            </a:pPr>
            <a:r>
              <a:rPr lang="en-US" sz="2400" b="0" i="0" dirty="0">
                <a:effectLst/>
                <a:latin typeface="Source Sans Pro" panose="020B0503030403020204" pitchFamily="34" charset="0"/>
              </a:rPr>
              <a:t>Web-enabled databases running as internet-facing services</a:t>
            </a:r>
          </a:p>
          <a:p>
            <a:pPr>
              <a:buFont typeface="Wingdings" panose="05000000000000000000" pitchFamily="2" charset="2"/>
              <a:buChar char="Ø"/>
            </a:pPr>
            <a:endParaRPr lang="en-IN" sz="2400" dirty="0"/>
          </a:p>
        </p:txBody>
      </p:sp>
    </p:spTree>
    <p:extLst>
      <p:ext uri="{BB962C8B-B14F-4D97-AF65-F5344CB8AC3E}">
        <p14:creationId xmlns:p14="http://schemas.microsoft.com/office/powerpoint/2010/main" val="2394319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9E9F-150C-0DAB-7766-8FD455BEC598}"/>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Distributed</a:t>
            </a:r>
            <a:endParaRPr lang="en-IN" dirty="0"/>
          </a:p>
        </p:txBody>
      </p:sp>
      <p:sp>
        <p:nvSpPr>
          <p:cNvPr id="3" name="Content Placeholder 2">
            <a:extLst>
              <a:ext uri="{FF2B5EF4-FFF2-40B4-BE49-F238E27FC236}">
                <a16:creationId xmlns:a16="http://schemas.microsoft.com/office/drawing/2014/main" id="{216BF49D-8349-6DCC-F78F-BCB7DC8B7862}"/>
              </a:ext>
            </a:extLst>
          </p:cNvPr>
          <p:cNvSpPr>
            <a:spLocks noGrp="1"/>
          </p:cNvSpPr>
          <p:nvPr>
            <p:ph idx="1"/>
          </p:nvPr>
        </p:nvSpPr>
        <p:spPr>
          <a:xfrm>
            <a:off x="645131" y="1453243"/>
            <a:ext cx="11095111" cy="4795156"/>
          </a:xfrm>
        </p:spPr>
        <p:txBody>
          <a:bodyPr/>
          <a:lstStyle/>
          <a:p>
            <a:pPr algn="l">
              <a:buFont typeface="Wingdings" panose="05000000000000000000" pitchFamily="2" charset="2"/>
              <a:buChar char="Ø"/>
            </a:pPr>
            <a:r>
              <a:rPr lang="en-US" b="0" i="0" dirty="0">
                <a:effectLst/>
                <a:latin typeface="Source Sans Pro" panose="020B0503030403020204" pitchFamily="34" charset="0"/>
              </a:rPr>
              <a:t>Multiple NoSQL databases can be executed in a distributed fashion</a:t>
            </a:r>
          </a:p>
          <a:p>
            <a:pPr algn="l">
              <a:buFont typeface="Wingdings" panose="05000000000000000000" pitchFamily="2" charset="2"/>
              <a:buChar char="Ø"/>
            </a:pPr>
            <a:r>
              <a:rPr lang="en-US" b="0" i="0" dirty="0">
                <a:effectLst/>
                <a:latin typeface="Source Sans Pro" panose="020B0503030403020204" pitchFamily="34" charset="0"/>
              </a:rPr>
              <a:t>Offers auto-scaling and fail-over capabilities</a:t>
            </a:r>
          </a:p>
          <a:p>
            <a:pPr algn="l">
              <a:buFont typeface="Wingdings" panose="05000000000000000000" pitchFamily="2" charset="2"/>
              <a:buChar char="Ø"/>
            </a:pPr>
            <a:r>
              <a:rPr lang="en-US" b="0" i="0" dirty="0">
                <a:effectLst/>
                <a:latin typeface="Source Sans Pro" panose="020B0503030403020204" pitchFamily="34" charset="0"/>
              </a:rPr>
              <a:t>Often ACID concept can be sacrificed for scalability and throughput</a:t>
            </a:r>
          </a:p>
          <a:p>
            <a:pPr marL="0" indent="0">
              <a:buNone/>
            </a:pPr>
            <a:endParaRPr lang="en-IN" dirty="0"/>
          </a:p>
        </p:txBody>
      </p:sp>
      <p:pic>
        <p:nvPicPr>
          <p:cNvPr id="4" name="Picture 3">
            <a:extLst>
              <a:ext uri="{FF2B5EF4-FFF2-40B4-BE49-F238E27FC236}">
                <a16:creationId xmlns:a16="http://schemas.microsoft.com/office/drawing/2014/main" id="{EAA2E2AA-DFD5-0689-23A1-9C7C34F5E78C}"/>
              </a:ext>
            </a:extLst>
          </p:cNvPr>
          <p:cNvPicPr>
            <a:picLocks noChangeAspect="1"/>
          </p:cNvPicPr>
          <p:nvPr/>
        </p:nvPicPr>
        <p:blipFill>
          <a:blip r:embed="rId2"/>
          <a:stretch>
            <a:fillRect/>
          </a:stretch>
        </p:blipFill>
        <p:spPr>
          <a:xfrm>
            <a:off x="2644548" y="3685819"/>
            <a:ext cx="7229475" cy="2762250"/>
          </a:xfrm>
          <a:prstGeom prst="rect">
            <a:avLst/>
          </a:prstGeom>
        </p:spPr>
      </p:pic>
    </p:spTree>
    <p:extLst>
      <p:ext uri="{BB962C8B-B14F-4D97-AF65-F5344CB8AC3E}">
        <p14:creationId xmlns:p14="http://schemas.microsoft.com/office/powerpoint/2010/main" val="504015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0CF6-B1D1-BE54-6E2E-C84AC1EA93E1}"/>
              </a:ext>
            </a:extLst>
          </p:cNvPr>
          <p:cNvSpPr>
            <a:spLocks noGrp="1"/>
          </p:cNvSpPr>
          <p:nvPr>
            <p:ph type="title"/>
          </p:nvPr>
        </p:nvSpPr>
        <p:spPr/>
        <p:txBody>
          <a:bodyPr/>
          <a:lstStyle/>
          <a:p>
            <a:r>
              <a:rPr lang="en-IN" dirty="0"/>
              <a:t>Popular NoSQL Databases:</a:t>
            </a:r>
          </a:p>
        </p:txBody>
      </p:sp>
      <p:pic>
        <p:nvPicPr>
          <p:cNvPr id="5" name="Content Placeholder 4">
            <a:extLst>
              <a:ext uri="{FF2B5EF4-FFF2-40B4-BE49-F238E27FC236}">
                <a16:creationId xmlns:a16="http://schemas.microsoft.com/office/drawing/2014/main" id="{0A015C02-5B55-CDEB-4110-26AA6553025F}"/>
              </a:ext>
            </a:extLst>
          </p:cNvPr>
          <p:cNvPicPr>
            <a:picLocks noGrp="1" noChangeAspect="1"/>
          </p:cNvPicPr>
          <p:nvPr>
            <p:ph idx="1"/>
          </p:nvPr>
        </p:nvPicPr>
        <p:blipFill>
          <a:blip r:embed="rId2"/>
          <a:stretch>
            <a:fillRect/>
          </a:stretch>
        </p:blipFill>
        <p:spPr>
          <a:xfrm>
            <a:off x="975942" y="1692973"/>
            <a:ext cx="9784586" cy="4712309"/>
          </a:xfrm>
        </p:spPr>
      </p:pic>
    </p:spTree>
    <p:extLst>
      <p:ext uri="{BB962C8B-B14F-4D97-AF65-F5344CB8AC3E}">
        <p14:creationId xmlns:p14="http://schemas.microsoft.com/office/powerpoint/2010/main" val="1821678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344603" y="335171"/>
            <a:ext cx="8825658" cy="1160745"/>
          </a:xfrm>
        </p:spPr>
        <p:txBody>
          <a:bodyPr/>
          <a:lstStyle/>
          <a:p>
            <a:pPr algn="ctr"/>
            <a:r>
              <a:rPr lang="en-US" sz="6800" dirty="0">
                <a:latin typeface="Times New Roman" panose="02020603050405020304" pitchFamily="18" charset="0"/>
                <a:cs typeface="Times New Roman" panose="02020603050405020304" pitchFamily="18" charset="0"/>
              </a:rPr>
              <a:t>Why we are using SQL?</a:t>
            </a:r>
          </a:p>
        </p:txBody>
      </p:sp>
      <p:sp>
        <p:nvSpPr>
          <p:cNvPr id="6" name="TextBox 5">
            <a:extLst>
              <a:ext uri="{FF2B5EF4-FFF2-40B4-BE49-F238E27FC236}">
                <a16:creationId xmlns:a16="http://schemas.microsoft.com/office/drawing/2014/main" id="{D5E8998A-F875-4141-9433-B6302B703602}"/>
              </a:ext>
            </a:extLst>
          </p:cNvPr>
          <p:cNvSpPr txBox="1"/>
          <p:nvPr/>
        </p:nvSpPr>
        <p:spPr>
          <a:xfrm>
            <a:off x="405700" y="1506071"/>
            <a:ext cx="8507012" cy="5016758"/>
          </a:xfrm>
          <a:prstGeom prst="rect">
            <a:avLst/>
          </a:prstGeom>
          <a:noFill/>
        </p:spPr>
        <p:txBody>
          <a:bodyPr wrap="square" rtlCol="0">
            <a:spAutoFit/>
          </a:bodyPr>
          <a:lstStyle/>
          <a:p>
            <a:pPr marL="457200" indent="-45720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SQL is also a powerful language that allows for complex queries, joins, and aggregates, making it useful for a wide range of applications, from small businesses to large enterprises.</a:t>
            </a:r>
          </a:p>
          <a:p>
            <a:pPr marL="457200" indent="-45720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SQL is Standard language used by many different database systems…</a:t>
            </a:r>
          </a:p>
          <a:p>
            <a:pPr marL="457200" indent="-45720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SQL have the ability to manage large amount of </a:t>
            </a:r>
            <a:r>
              <a:rPr lang="en-US" sz="3200" dirty="0" err="1">
                <a:latin typeface="Times New Roman" panose="02020603050405020304" pitchFamily="18" charset="0"/>
                <a:cs typeface="Times New Roman" panose="02020603050405020304" pitchFamily="18" charset="0"/>
              </a:rPr>
              <a:t>data,easy</a:t>
            </a:r>
            <a:r>
              <a:rPr lang="en-US" sz="3200" dirty="0">
                <a:latin typeface="Times New Roman" panose="02020603050405020304" pitchFamily="18" charset="0"/>
                <a:cs typeface="Times New Roman" panose="02020603050405020304" pitchFamily="18" charset="0"/>
              </a:rPr>
              <a:t> to </a:t>
            </a:r>
            <a:r>
              <a:rPr lang="en-US" sz="3200" dirty="0" err="1">
                <a:latin typeface="Times New Roman" panose="02020603050405020304" pitchFamily="18" charset="0"/>
                <a:cs typeface="Times New Roman" panose="02020603050405020304" pitchFamily="18" charset="0"/>
              </a:rPr>
              <a:t>use,Data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security,flexible</a:t>
            </a:r>
            <a:r>
              <a:rPr lang="en-US" sz="3200" dirty="0">
                <a:latin typeface="Times New Roman" panose="02020603050405020304" pitchFamily="18" charset="0"/>
                <a:cs typeface="Times New Roman" panose="02020603050405020304" pitchFamily="18" charset="0"/>
              </a:rPr>
              <a:t> and adapted and scalability(fixing the number of users)</a:t>
            </a:r>
          </a:p>
        </p:txBody>
      </p:sp>
      <p:pic>
        <p:nvPicPr>
          <p:cNvPr id="4" name="Picture 3">
            <a:extLst>
              <a:ext uri="{FF2B5EF4-FFF2-40B4-BE49-F238E27FC236}">
                <a16:creationId xmlns:a16="http://schemas.microsoft.com/office/drawing/2014/main" id="{3526445D-617E-6F09-0EFF-3B5377294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2712" y="1264024"/>
            <a:ext cx="3120477" cy="3123869"/>
          </a:xfrm>
          <a:prstGeom prst="rect">
            <a:avLst/>
          </a:prstGeom>
        </p:spPr>
      </p:pic>
    </p:spTree>
    <p:extLst>
      <p:ext uri="{BB962C8B-B14F-4D97-AF65-F5344CB8AC3E}">
        <p14:creationId xmlns:p14="http://schemas.microsoft.com/office/powerpoint/2010/main" val="60233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8D4DB9-1F85-EAAB-2884-71A96AB3CE41}"/>
              </a:ext>
            </a:extLst>
          </p:cNvPr>
          <p:cNvPicPr>
            <a:picLocks noGrp="1" noChangeAspect="1"/>
          </p:cNvPicPr>
          <p:nvPr>
            <p:ph idx="1"/>
          </p:nvPr>
        </p:nvPicPr>
        <p:blipFill>
          <a:blip r:embed="rId2"/>
          <a:stretch>
            <a:fillRect/>
          </a:stretch>
        </p:blipFill>
        <p:spPr>
          <a:xfrm>
            <a:off x="-195632" y="0"/>
            <a:ext cx="12387632" cy="7022474"/>
          </a:xfrm>
        </p:spPr>
      </p:pic>
    </p:spTree>
    <p:extLst>
      <p:ext uri="{BB962C8B-B14F-4D97-AF65-F5344CB8AC3E}">
        <p14:creationId xmlns:p14="http://schemas.microsoft.com/office/powerpoint/2010/main" val="3628593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6878-8777-7E37-B3B1-A74B8B492371}"/>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Types of NoSQL Databases</a:t>
            </a:r>
            <a:br>
              <a:rPr lang="en-IN" b="1" i="0" dirty="0">
                <a:solidFill>
                  <a:srgbClr val="222222"/>
                </a:solidFill>
                <a:effectLst/>
                <a:latin typeface="Source Sans Pro" panose="020B0503030403020204" pitchFamily="34" charset="0"/>
              </a:rPr>
            </a:br>
            <a:endParaRPr lang="en-IN" dirty="0"/>
          </a:p>
        </p:txBody>
      </p:sp>
      <p:sp>
        <p:nvSpPr>
          <p:cNvPr id="3" name="Content Placeholder 2">
            <a:extLst>
              <a:ext uri="{FF2B5EF4-FFF2-40B4-BE49-F238E27FC236}">
                <a16:creationId xmlns:a16="http://schemas.microsoft.com/office/drawing/2014/main" id="{90565490-35BB-4E65-D20C-0720C8923855}"/>
              </a:ext>
            </a:extLst>
          </p:cNvPr>
          <p:cNvSpPr>
            <a:spLocks noGrp="1"/>
          </p:cNvSpPr>
          <p:nvPr>
            <p:ph idx="1"/>
          </p:nvPr>
        </p:nvSpPr>
        <p:spPr>
          <a:xfrm>
            <a:off x="359228" y="1502229"/>
            <a:ext cx="9690625" cy="4762499"/>
          </a:xfrm>
        </p:spPr>
        <p:txBody>
          <a:bodyPr/>
          <a:lstStyle/>
          <a:p>
            <a:r>
              <a:rPr lang="en-US" b="1" i="0" dirty="0">
                <a:effectLst/>
                <a:latin typeface="Source Sans Pro" panose="020B0503030403020204" pitchFamily="34" charset="0"/>
              </a:rPr>
              <a:t>NoSQL Databases</a:t>
            </a:r>
            <a:r>
              <a:rPr lang="en-US" b="0" i="0" dirty="0">
                <a:effectLst/>
                <a:latin typeface="Source Sans Pro" panose="020B0503030403020204" pitchFamily="34" charset="0"/>
              </a:rPr>
              <a:t> are mainly categorized into four types: </a:t>
            </a:r>
          </a:p>
          <a:p>
            <a:pPr marL="457200" lvl="1" indent="0">
              <a:buNone/>
            </a:pPr>
            <a:endParaRPr lang="en-IN" dirty="0"/>
          </a:p>
        </p:txBody>
      </p:sp>
      <p:pic>
        <p:nvPicPr>
          <p:cNvPr id="4" name="Picture 3">
            <a:extLst>
              <a:ext uri="{FF2B5EF4-FFF2-40B4-BE49-F238E27FC236}">
                <a16:creationId xmlns:a16="http://schemas.microsoft.com/office/drawing/2014/main" id="{43DE5BD6-8420-E262-A7BD-F75709EEEA52}"/>
              </a:ext>
            </a:extLst>
          </p:cNvPr>
          <p:cNvPicPr>
            <a:picLocks noChangeAspect="1"/>
          </p:cNvPicPr>
          <p:nvPr/>
        </p:nvPicPr>
        <p:blipFill>
          <a:blip r:embed="rId2"/>
          <a:stretch>
            <a:fillRect/>
          </a:stretch>
        </p:blipFill>
        <p:spPr>
          <a:xfrm>
            <a:off x="359228" y="2761152"/>
            <a:ext cx="12192000" cy="3912176"/>
          </a:xfrm>
          <a:prstGeom prst="rect">
            <a:avLst/>
          </a:prstGeom>
        </p:spPr>
      </p:pic>
    </p:spTree>
    <p:extLst>
      <p:ext uri="{BB962C8B-B14F-4D97-AF65-F5344CB8AC3E}">
        <p14:creationId xmlns:p14="http://schemas.microsoft.com/office/powerpoint/2010/main" val="1622593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F7DC-67BD-5AD6-8E53-E2840E1E9CEB}"/>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Key Value Pair Based</a:t>
            </a:r>
            <a:br>
              <a:rPr lang="en-IN" b="1" i="0" dirty="0">
                <a:solidFill>
                  <a:srgbClr val="222222"/>
                </a:solidFill>
                <a:effectLst/>
                <a:latin typeface="Source Sans Pro" panose="020B0503030403020204" pitchFamily="34" charset="0"/>
              </a:rPr>
            </a:br>
            <a:endParaRPr lang="en-IN" dirty="0"/>
          </a:p>
        </p:txBody>
      </p:sp>
      <p:sp>
        <p:nvSpPr>
          <p:cNvPr id="3" name="Content Placeholder 2">
            <a:extLst>
              <a:ext uri="{FF2B5EF4-FFF2-40B4-BE49-F238E27FC236}">
                <a16:creationId xmlns:a16="http://schemas.microsoft.com/office/drawing/2014/main" id="{A8693D2D-4498-8A07-7864-99AE7D7CC5C5}"/>
              </a:ext>
            </a:extLst>
          </p:cNvPr>
          <p:cNvSpPr>
            <a:spLocks noGrp="1"/>
          </p:cNvSpPr>
          <p:nvPr>
            <p:ph idx="1"/>
          </p:nvPr>
        </p:nvSpPr>
        <p:spPr>
          <a:xfrm>
            <a:off x="645131" y="1338944"/>
            <a:ext cx="11258397" cy="4909456"/>
          </a:xfrm>
        </p:spPr>
        <p:txBody>
          <a:bodyPr/>
          <a:lstStyle/>
          <a:p>
            <a:pPr algn="l"/>
            <a:r>
              <a:rPr lang="en-US" b="0" i="0" dirty="0">
                <a:effectLst/>
                <a:latin typeface="Source Sans Pro" panose="020B0503030403020204" pitchFamily="34" charset="0"/>
              </a:rPr>
              <a:t>Data is stored in key/value pairs. It is designed in such a way to handle lots of data and heavy load.</a:t>
            </a:r>
          </a:p>
          <a:p>
            <a:pPr algn="l"/>
            <a:r>
              <a:rPr lang="en-US" b="0" i="0" dirty="0">
                <a:effectLst/>
                <a:latin typeface="Source Sans Pro" panose="020B0503030403020204" pitchFamily="34" charset="0"/>
              </a:rPr>
              <a:t>Key-value pair storage databases store data as a hash table where each key is unique, and the value can be a JSON, BLOB(Binary Large Objects), string, etc.</a:t>
            </a:r>
          </a:p>
          <a:p>
            <a:r>
              <a:rPr lang="en-US" b="0" i="0" dirty="0">
                <a:effectLst/>
                <a:latin typeface="Source Sans Pro" panose="020B0503030403020204" pitchFamily="34" charset="0"/>
              </a:rPr>
              <a:t>Key value stores help the developer to store schema-less data. They work best for shopping cart contents.</a:t>
            </a:r>
          </a:p>
          <a:p>
            <a:r>
              <a:rPr lang="en-US" b="0" i="0" dirty="0">
                <a:effectLst/>
                <a:latin typeface="Nunito" pitchFamily="2" charset="0"/>
              </a:rPr>
              <a:t>A key-value store is like a relational database with only two columns which is the key and the value</a:t>
            </a:r>
            <a:endParaRPr lang="en-IN" dirty="0"/>
          </a:p>
        </p:txBody>
      </p:sp>
      <p:pic>
        <p:nvPicPr>
          <p:cNvPr id="4" name="Picture 3">
            <a:extLst>
              <a:ext uri="{FF2B5EF4-FFF2-40B4-BE49-F238E27FC236}">
                <a16:creationId xmlns:a16="http://schemas.microsoft.com/office/drawing/2014/main" id="{65F2B607-BA16-BC96-64CA-5444D070F92B}"/>
              </a:ext>
            </a:extLst>
          </p:cNvPr>
          <p:cNvPicPr>
            <a:picLocks noChangeAspect="1"/>
          </p:cNvPicPr>
          <p:nvPr/>
        </p:nvPicPr>
        <p:blipFill>
          <a:blip r:embed="rId2"/>
          <a:stretch>
            <a:fillRect/>
          </a:stretch>
        </p:blipFill>
        <p:spPr>
          <a:xfrm>
            <a:off x="3810000" y="3721608"/>
            <a:ext cx="4572000" cy="2819400"/>
          </a:xfrm>
          <a:prstGeom prst="rect">
            <a:avLst/>
          </a:prstGeom>
        </p:spPr>
      </p:pic>
    </p:spTree>
    <p:extLst>
      <p:ext uri="{BB962C8B-B14F-4D97-AF65-F5344CB8AC3E}">
        <p14:creationId xmlns:p14="http://schemas.microsoft.com/office/powerpoint/2010/main" val="2783275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8B88-31DE-15C3-EF57-BC7F8973CCB6}"/>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Column-based</a:t>
            </a:r>
            <a:br>
              <a:rPr lang="en-IN" b="1" i="0" dirty="0">
                <a:solidFill>
                  <a:srgbClr val="222222"/>
                </a:solidFill>
                <a:effectLst/>
                <a:latin typeface="Source Sans Pro" panose="020B0503030403020204" pitchFamily="34" charset="0"/>
              </a:rPr>
            </a:br>
            <a:endParaRPr lang="en-IN" dirty="0"/>
          </a:p>
        </p:txBody>
      </p:sp>
      <p:sp>
        <p:nvSpPr>
          <p:cNvPr id="3" name="Content Placeholder 2">
            <a:extLst>
              <a:ext uri="{FF2B5EF4-FFF2-40B4-BE49-F238E27FC236}">
                <a16:creationId xmlns:a16="http://schemas.microsoft.com/office/drawing/2014/main" id="{BB784FD4-CC62-3C72-0432-292D6378F14C}"/>
              </a:ext>
            </a:extLst>
          </p:cNvPr>
          <p:cNvSpPr>
            <a:spLocks noGrp="1"/>
          </p:cNvSpPr>
          <p:nvPr>
            <p:ph idx="1"/>
          </p:nvPr>
        </p:nvSpPr>
        <p:spPr>
          <a:xfrm>
            <a:off x="645130" y="1420586"/>
            <a:ext cx="9772499" cy="4827813"/>
          </a:xfrm>
        </p:spPr>
        <p:txBody>
          <a:bodyPr/>
          <a:lstStyle/>
          <a:p>
            <a:r>
              <a:rPr lang="en-US" dirty="0"/>
              <a:t>A column-oriented database is a non-relational database that stores the data in columns instead of rows</a:t>
            </a:r>
          </a:p>
          <a:p>
            <a:r>
              <a:rPr lang="en-US" dirty="0"/>
              <a:t>Columnar databases are designed to read data more efficiently and retrieve the data with greater speed. A columnar database is used to store a large amount of data.</a:t>
            </a:r>
          </a:p>
          <a:p>
            <a:pPr algn="l"/>
            <a:r>
              <a:rPr lang="en-US" b="1" i="0" dirty="0">
                <a:effectLst/>
                <a:latin typeface="Nunito Sans" pitchFamily="2" charset="0"/>
              </a:rPr>
              <a:t>Examples of Column Databases:</a:t>
            </a:r>
            <a:endParaRPr lang="en-US" b="0" i="0" dirty="0">
              <a:effectLst/>
              <a:latin typeface="-apple-system"/>
            </a:endParaRPr>
          </a:p>
          <a:p>
            <a:pPr lvl="1">
              <a:buFont typeface="Arial" panose="020B0604020202020204" pitchFamily="34" charset="0"/>
              <a:buChar char="•"/>
            </a:pPr>
            <a:r>
              <a:rPr lang="en-US" sz="2000" b="0" i="0" dirty="0">
                <a:effectLst/>
                <a:latin typeface="Nunito Sans" pitchFamily="2" charset="0"/>
              </a:rPr>
              <a:t>Apache Cassandra</a:t>
            </a:r>
          </a:p>
          <a:p>
            <a:pPr lvl="1">
              <a:buFont typeface="Arial" panose="020B0604020202020204" pitchFamily="34" charset="0"/>
              <a:buChar char="•"/>
            </a:pPr>
            <a:r>
              <a:rPr lang="en-US" sz="2000" b="0" i="0" dirty="0">
                <a:effectLst/>
                <a:latin typeface="Nunito Sans" pitchFamily="2" charset="0"/>
              </a:rPr>
              <a:t>Hadoop HBase</a:t>
            </a:r>
          </a:p>
          <a:p>
            <a:pPr lvl="1">
              <a:buFont typeface="Arial" panose="020B0604020202020204" pitchFamily="34" charset="0"/>
              <a:buChar char="•"/>
            </a:pPr>
            <a:r>
              <a:rPr lang="en-US" sz="2000" b="0" i="0" dirty="0" err="1">
                <a:effectLst/>
                <a:latin typeface="Nunito Sans" pitchFamily="2" charset="0"/>
              </a:rPr>
              <a:t>HyperTable</a:t>
            </a:r>
            <a:endParaRPr lang="en-US" sz="2000" b="0" i="0" dirty="0">
              <a:effectLst/>
              <a:latin typeface="Nunito Sans" pitchFamily="2" charset="0"/>
            </a:endParaRPr>
          </a:p>
          <a:p>
            <a:endParaRPr lang="en-IN" dirty="0"/>
          </a:p>
        </p:txBody>
      </p:sp>
      <p:pic>
        <p:nvPicPr>
          <p:cNvPr id="4" name="Picture 3">
            <a:extLst>
              <a:ext uri="{FF2B5EF4-FFF2-40B4-BE49-F238E27FC236}">
                <a16:creationId xmlns:a16="http://schemas.microsoft.com/office/drawing/2014/main" id="{F1BAFB8C-AF5D-0114-BC3D-4B933A8BBFEA}"/>
              </a:ext>
            </a:extLst>
          </p:cNvPr>
          <p:cNvPicPr>
            <a:picLocks noChangeAspect="1"/>
          </p:cNvPicPr>
          <p:nvPr/>
        </p:nvPicPr>
        <p:blipFill>
          <a:blip r:embed="rId2"/>
          <a:stretch>
            <a:fillRect/>
          </a:stretch>
        </p:blipFill>
        <p:spPr>
          <a:xfrm>
            <a:off x="5883729" y="3363686"/>
            <a:ext cx="4533900" cy="3209925"/>
          </a:xfrm>
          <a:prstGeom prst="rect">
            <a:avLst/>
          </a:prstGeom>
        </p:spPr>
      </p:pic>
    </p:spTree>
    <p:extLst>
      <p:ext uri="{BB962C8B-B14F-4D97-AF65-F5344CB8AC3E}">
        <p14:creationId xmlns:p14="http://schemas.microsoft.com/office/powerpoint/2010/main" val="198874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3774-3341-9284-2940-0E335F75329C}"/>
              </a:ext>
            </a:extLst>
          </p:cNvPr>
          <p:cNvSpPr>
            <a:spLocks noGrp="1"/>
          </p:cNvSpPr>
          <p:nvPr>
            <p:ph type="title"/>
          </p:nvPr>
        </p:nvSpPr>
        <p:spPr/>
        <p:txBody>
          <a:bodyPr/>
          <a:lstStyle/>
          <a:p>
            <a:r>
              <a:rPr lang="en-IN" b="1" i="0" dirty="0">
                <a:solidFill>
                  <a:srgbClr val="273239"/>
                </a:solidFill>
                <a:effectLst/>
                <a:latin typeface="Nunito" pitchFamily="2" charset="0"/>
              </a:rPr>
              <a:t>Document-Based Database:</a:t>
            </a:r>
            <a:br>
              <a:rPr lang="en-IN"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0C994F68-D573-72B5-0FB7-5E01D2978FE7}"/>
              </a:ext>
            </a:extLst>
          </p:cNvPr>
          <p:cNvSpPr>
            <a:spLocks noGrp="1"/>
          </p:cNvSpPr>
          <p:nvPr>
            <p:ph idx="1"/>
          </p:nvPr>
        </p:nvSpPr>
        <p:spPr>
          <a:xfrm>
            <a:off x="522514" y="1257300"/>
            <a:ext cx="9527339" cy="4991099"/>
          </a:xfrm>
        </p:spPr>
        <p:txBody>
          <a:bodyPr>
            <a:normAutofit/>
          </a:bodyPr>
          <a:lstStyle/>
          <a:p>
            <a:r>
              <a:rPr lang="en-US" dirty="0"/>
              <a:t>The document-based database is a nonrelational database. Instead of storing the data in rows and columns (tables), it uses documents to store the data in the database.</a:t>
            </a:r>
          </a:p>
          <a:p>
            <a:r>
              <a:rPr lang="en-US" dirty="0"/>
              <a:t> A document database stores data in JSON, BSON, or XML documents.</a:t>
            </a:r>
          </a:p>
          <a:p>
            <a:r>
              <a:rPr lang="en-US" b="0" i="0" dirty="0">
                <a:effectLst/>
                <a:latin typeface="Nunito" pitchFamily="2" charset="0"/>
              </a:rPr>
              <a:t>In the Document database, the particular elements can be accessed by using the index value that is assigned for faster querying.</a:t>
            </a:r>
          </a:p>
          <a:p>
            <a:r>
              <a:rPr lang="en-US" b="0" i="0" dirty="0">
                <a:effectLst/>
                <a:latin typeface="Nunito Sans" panose="020B0604020202020204" pitchFamily="2" charset="0"/>
              </a:rPr>
              <a:t>Documents are schema-free and therefore are flexible and easy to modify.</a:t>
            </a:r>
            <a:endParaRPr lang="en-US" b="0" i="0" dirty="0">
              <a:effectLst/>
              <a:latin typeface="Nunito" pitchFamily="2" charset="0"/>
            </a:endParaRPr>
          </a:p>
          <a:p>
            <a:pPr algn="l"/>
            <a:r>
              <a:rPr lang="en-IN" b="1" i="0" dirty="0">
                <a:effectLst/>
                <a:latin typeface="Nunito Sans" pitchFamily="2" charset="0"/>
              </a:rPr>
              <a:t>Examples of Document Databases:</a:t>
            </a:r>
            <a:endParaRPr lang="en-IN" b="0" i="0" dirty="0">
              <a:effectLst/>
              <a:latin typeface="-apple-system"/>
            </a:endParaRPr>
          </a:p>
          <a:p>
            <a:pPr lvl="1">
              <a:buFont typeface="Arial" panose="020B0604020202020204" pitchFamily="34" charset="0"/>
              <a:buChar char="•"/>
            </a:pPr>
            <a:r>
              <a:rPr lang="en-IN" sz="2000" b="0" i="0" dirty="0">
                <a:effectLst/>
                <a:latin typeface="Nunito Sans" pitchFamily="2" charset="0"/>
              </a:rPr>
              <a:t>MongoDB</a:t>
            </a:r>
          </a:p>
          <a:p>
            <a:pPr lvl="1">
              <a:buFont typeface="Arial" panose="020B0604020202020204" pitchFamily="34" charset="0"/>
              <a:buChar char="•"/>
            </a:pPr>
            <a:r>
              <a:rPr lang="en-IN" sz="2000" b="0" i="0" dirty="0">
                <a:effectLst/>
                <a:latin typeface="Nunito Sans" pitchFamily="2" charset="0"/>
              </a:rPr>
              <a:t>Couchbase</a:t>
            </a:r>
          </a:p>
          <a:p>
            <a:pPr lvl="1">
              <a:buFont typeface="Arial" panose="020B0604020202020204" pitchFamily="34" charset="0"/>
              <a:buChar char="•"/>
            </a:pPr>
            <a:r>
              <a:rPr lang="en-IN" sz="2000" b="0" i="0" dirty="0" err="1">
                <a:effectLst/>
                <a:latin typeface="Nunito Sans" pitchFamily="2" charset="0"/>
              </a:rPr>
              <a:t>RavenDB</a:t>
            </a:r>
            <a:endParaRPr lang="en-IN" sz="2000" b="0" i="0" dirty="0">
              <a:effectLst/>
              <a:latin typeface="Nunito Sans" pitchFamily="2" charset="0"/>
            </a:endParaRPr>
          </a:p>
          <a:p>
            <a:pPr lvl="2"/>
            <a:endParaRPr lang="en-IN" dirty="0"/>
          </a:p>
        </p:txBody>
      </p:sp>
    </p:spTree>
    <p:extLst>
      <p:ext uri="{BB962C8B-B14F-4D97-AF65-F5344CB8AC3E}">
        <p14:creationId xmlns:p14="http://schemas.microsoft.com/office/powerpoint/2010/main" val="1763270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7D485C-A3CD-959E-897F-94AA566FFE5C}"/>
              </a:ext>
            </a:extLst>
          </p:cNvPr>
          <p:cNvPicPr>
            <a:picLocks noGrp="1" noChangeAspect="1"/>
          </p:cNvPicPr>
          <p:nvPr>
            <p:ph idx="1"/>
          </p:nvPr>
        </p:nvPicPr>
        <p:blipFill>
          <a:blip r:embed="rId2"/>
          <a:stretch>
            <a:fillRect/>
          </a:stretch>
        </p:blipFill>
        <p:spPr>
          <a:xfrm>
            <a:off x="0" y="1470993"/>
            <a:ext cx="11638316" cy="4684878"/>
          </a:xfrm>
          <a:prstGeom prst="rect">
            <a:avLst/>
          </a:prstGeom>
        </p:spPr>
      </p:pic>
    </p:spTree>
    <p:extLst>
      <p:ext uri="{BB962C8B-B14F-4D97-AF65-F5344CB8AC3E}">
        <p14:creationId xmlns:p14="http://schemas.microsoft.com/office/powerpoint/2010/main" val="1919044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3E84-E927-D7FF-6407-C5ED0489B256}"/>
              </a:ext>
            </a:extLst>
          </p:cNvPr>
          <p:cNvSpPr>
            <a:spLocks noGrp="1"/>
          </p:cNvSpPr>
          <p:nvPr>
            <p:ph type="title"/>
          </p:nvPr>
        </p:nvSpPr>
        <p:spPr/>
        <p:txBody>
          <a:bodyPr/>
          <a:lstStyle/>
          <a:p>
            <a:r>
              <a:rPr lang="en-IN" dirty="0"/>
              <a:t>Graph-Based databases:</a:t>
            </a:r>
          </a:p>
        </p:txBody>
      </p:sp>
      <p:sp>
        <p:nvSpPr>
          <p:cNvPr id="3" name="Content Placeholder 2">
            <a:extLst>
              <a:ext uri="{FF2B5EF4-FFF2-40B4-BE49-F238E27FC236}">
                <a16:creationId xmlns:a16="http://schemas.microsoft.com/office/drawing/2014/main" id="{07794FA7-6C42-D70C-91CB-41CC5FB647C0}"/>
              </a:ext>
            </a:extLst>
          </p:cNvPr>
          <p:cNvSpPr>
            <a:spLocks noGrp="1"/>
          </p:cNvSpPr>
          <p:nvPr>
            <p:ph idx="1"/>
          </p:nvPr>
        </p:nvSpPr>
        <p:spPr>
          <a:xfrm>
            <a:off x="898072" y="1306286"/>
            <a:ext cx="9151782" cy="4942113"/>
          </a:xfrm>
        </p:spPr>
        <p:txBody>
          <a:bodyPr/>
          <a:lstStyle/>
          <a:p>
            <a:r>
              <a:rPr lang="en-US" dirty="0"/>
              <a:t>Graph-based databases focus on the relationship between the elements. It stores the data in the form of nodes in the database. The connections between the nodes are called links or relationships.</a:t>
            </a:r>
          </a:p>
          <a:p>
            <a:r>
              <a:rPr lang="en-US" dirty="0"/>
              <a:t>In a graph-based database, it is easy to identify the relationship between the data by using the links.</a:t>
            </a:r>
          </a:p>
          <a:p>
            <a:pPr algn="l"/>
            <a:r>
              <a:rPr lang="en-US" b="1" i="0" dirty="0">
                <a:effectLst/>
                <a:latin typeface="Nunito Sans" pitchFamily="2" charset="0"/>
              </a:rPr>
              <a:t>Example of graph databases:</a:t>
            </a:r>
            <a:endParaRPr lang="en-US" b="0" i="0" dirty="0">
              <a:effectLst/>
              <a:latin typeface="-apple-system"/>
            </a:endParaRPr>
          </a:p>
          <a:p>
            <a:pPr lvl="1">
              <a:buFont typeface="Arial" panose="020B0604020202020204" pitchFamily="34" charset="0"/>
              <a:buChar char="•"/>
            </a:pPr>
            <a:r>
              <a:rPr lang="en-US" sz="2400" b="0" i="0" dirty="0" err="1">
                <a:effectLst/>
                <a:latin typeface="Nunito Sans" pitchFamily="2" charset="0"/>
              </a:rPr>
              <a:t>FlockDB</a:t>
            </a:r>
            <a:endParaRPr lang="en-US" sz="2400" b="0" i="0" dirty="0">
              <a:effectLst/>
              <a:latin typeface="Nunito Sans" pitchFamily="2" charset="0"/>
            </a:endParaRPr>
          </a:p>
          <a:p>
            <a:pPr lvl="1">
              <a:buFont typeface="Arial" panose="020B0604020202020204" pitchFamily="34" charset="0"/>
              <a:buChar char="•"/>
            </a:pPr>
            <a:r>
              <a:rPr lang="en-US" sz="2400" b="0" i="0" dirty="0" err="1">
                <a:effectLst/>
                <a:latin typeface="Nunito Sans" pitchFamily="2" charset="0"/>
              </a:rPr>
              <a:t>HyperGraphDB</a:t>
            </a:r>
            <a:endParaRPr lang="en-US" sz="2400" b="0" i="0" dirty="0">
              <a:effectLst/>
              <a:latin typeface="Nunito Sans" pitchFamily="2" charset="0"/>
            </a:endParaRPr>
          </a:p>
          <a:p>
            <a:pPr lvl="1">
              <a:buFont typeface="Arial" panose="020B0604020202020204" pitchFamily="34" charset="0"/>
              <a:buChar char="•"/>
            </a:pPr>
            <a:r>
              <a:rPr lang="en-US" sz="2400" b="0" i="0" dirty="0">
                <a:effectLst/>
                <a:latin typeface="Nunito Sans" pitchFamily="2" charset="0"/>
              </a:rPr>
              <a:t>Neo4j</a:t>
            </a:r>
          </a:p>
          <a:p>
            <a:endParaRPr lang="en-IN" dirty="0"/>
          </a:p>
        </p:txBody>
      </p:sp>
    </p:spTree>
    <p:extLst>
      <p:ext uri="{BB962C8B-B14F-4D97-AF65-F5344CB8AC3E}">
        <p14:creationId xmlns:p14="http://schemas.microsoft.com/office/powerpoint/2010/main" val="2756487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AC8A-D4A6-6475-8EED-DCDA45FF9840}"/>
              </a:ext>
            </a:extLst>
          </p:cNvPr>
          <p:cNvSpPr>
            <a:spLocks noGrp="1"/>
          </p:cNvSpPr>
          <p:nvPr>
            <p:ph type="title"/>
          </p:nvPr>
        </p:nvSpPr>
        <p:spPr/>
        <p:txBody>
          <a:bodyPr/>
          <a:lstStyle/>
          <a:p>
            <a:r>
              <a:rPr lang="en-IN" dirty="0"/>
              <a:t>SQL vs NoSQL:</a:t>
            </a:r>
            <a:br>
              <a:rPr lang="en-IN" dirty="0"/>
            </a:br>
            <a:endParaRPr lang="en-IN" dirty="0"/>
          </a:p>
        </p:txBody>
      </p:sp>
      <p:pic>
        <p:nvPicPr>
          <p:cNvPr id="5" name="Content Placeholder 4">
            <a:extLst>
              <a:ext uri="{FF2B5EF4-FFF2-40B4-BE49-F238E27FC236}">
                <a16:creationId xmlns:a16="http://schemas.microsoft.com/office/drawing/2014/main" id="{B9204DCC-7C37-1232-D29C-4D831F98E59C}"/>
              </a:ext>
            </a:extLst>
          </p:cNvPr>
          <p:cNvPicPr>
            <a:picLocks noGrp="1" noChangeAspect="1"/>
          </p:cNvPicPr>
          <p:nvPr>
            <p:ph idx="1"/>
          </p:nvPr>
        </p:nvPicPr>
        <p:blipFill>
          <a:blip r:embed="rId2"/>
          <a:stretch>
            <a:fillRect/>
          </a:stretch>
        </p:blipFill>
        <p:spPr>
          <a:xfrm>
            <a:off x="646111" y="1543005"/>
            <a:ext cx="10899778" cy="4862277"/>
          </a:xfrm>
        </p:spPr>
      </p:pic>
    </p:spTree>
    <p:extLst>
      <p:ext uri="{BB962C8B-B14F-4D97-AF65-F5344CB8AC3E}">
        <p14:creationId xmlns:p14="http://schemas.microsoft.com/office/powerpoint/2010/main" val="805457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0EBAC8-0EBF-4BF6-FAAC-0F19604B7227}"/>
              </a:ext>
            </a:extLst>
          </p:cNvPr>
          <p:cNvPicPr>
            <a:picLocks noGrp="1" noChangeAspect="1"/>
          </p:cNvPicPr>
          <p:nvPr>
            <p:ph idx="1"/>
          </p:nvPr>
        </p:nvPicPr>
        <p:blipFill>
          <a:blip r:embed="rId2"/>
          <a:stretch>
            <a:fillRect/>
          </a:stretch>
        </p:blipFill>
        <p:spPr>
          <a:xfrm>
            <a:off x="749117" y="1780097"/>
            <a:ext cx="9654724" cy="3726094"/>
          </a:xfrm>
        </p:spPr>
      </p:pic>
    </p:spTree>
    <p:extLst>
      <p:ext uri="{BB962C8B-B14F-4D97-AF65-F5344CB8AC3E}">
        <p14:creationId xmlns:p14="http://schemas.microsoft.com/office/powerpoint/2010/main" val="4170036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05D1-6948-7C87-8C9F-19244DE8BB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2B8061-219A-3A6E-7CC0-23C572C4710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739794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2525178" y="326877"/>
            <a:ext cx="9803196" cy="1160745"/>
          </a:xfrm>
        </p:spPr>
        <p:txBody>
          <a:bodyPr/>
          <a:lstStyle/>
          <a:p>
            <a:r>
              <a:rPr lang="en-US" sz="6600" dirty="0">
                <a:latin typeface="Times New Roman" panose="02020603050405020304" pitchFamily="18" charset="0"/>
                <a:cs typeface="Times New Roman" panose="02020603050405020304" pitchFamily="18" charset="0"/>
              </a:rPr>
              <a:t>Database Connectivity</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3150927" y="1616097"/>
            <a:ext cx="6947815" cy="403187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Database Connectivity can be achieved using different methods, such as using programming languages like SQL or connecting through application programming interfaces (APIs). The use of middleware technologies like ODBC and JDBC can also facilitate database connectivity.</a:t>
            </a:r>
          </a:p>
        </p:txBody>
      </p:sp>
      <p:pic>
        <p:nvPicPr>
          <p:cNvPr id="7" name="Picture 6">
            <a:extLst>
              <a:ext uri="{FF2B5EF4-FFF2-40B4-BE49-F238E27FC236}">
                <a16:creationId xmlns:a16="http://schemas.microsoft.com/office/drawing/2014/main" id="{428BBD53-760D-7F8B-CEC4-F8BAC9BAE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01" y="689948"/>
            <a:ext cx="2846628" cy="2846628"/>
          </a:xfrm>
          <a:prstGeom prst="rect">
            <a:avLst/>
          </a:prstGeom>
        </p:spPr>
      </p:pic>
    </p:spTree>
    <p:extLst>
      <p:ext uri="{BB962C8B-B14F-4D97-AF65-F5344CB8AC3E}">
        <p14:creationId xmlns:p14="http://schemas.microsoft.com/office/powerpoint/2010/main" val="5766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D36C-6C7D-1266-87E3-B5A6CD6199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2D7242-0731-AEA5-8E67-490AE928FB1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52515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8D2EA-B4FD-136D-A840-8EC73785E0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66C56B0-00DA-D835-199B-4D7479AF634F}"/>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25906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369016" y="116910"/>
            <a:ext cx="9803196" cy="1160745"/>
          </a:xfrm>
        </p:spPr>
        <p:txBody>
          <a:bodyPr/>
          <a:lstStyle/>
          <a:p>
            <a:pPr algn="ctr"/>
            <a:r>
              <a:rPr lang="en-US" sz="6600" dirty="0">
                <a:latin typeface="Times New Roman" panose="02020603050405020304" pitchFamily="18" charset="0"/>
                <a:cs typeface="Times New Roman" panose="02020603050405020304" pitchFamily="18" charset="0"/>
              </a:rPr>
              <a:t>Database Connectivity</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365231" y="1182231"/>
            <a:ext cx="7836610" cy="224676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 connect to a database using SQL, you need to create a connection string that contains the database server name, database name, username, and password. </a:t>
            </a:r>
          </a:p>
          <a:p>
            <a:r>
              <a:rPr lang="en-US" sz="2800" dirty="0">
                <a:latin typeface="Times New Roman" panose="02020603050405020304" pitchFamily="18" charset="0"/>
                <a:cs typeface="Times New Roman" panose="02020603050405020304" pitchFamily="18" charset="0"/>
              </a:rPr>
              <a:t>Here's an example of a connection string in PHP:</a:t>
            </a:r>
          </a:p>
        </p:txBody>
      </p:sp>
      <p:sp>
        <p:nvSpPr>
          <p:cNvPr id="3" name="TextBox 2">
            <a:extLst>
              <a:ext uri="{FF2B5EF4-FFF2-40B4-BE49-F238E27FC236}">
                <a16:creationId xmlns:a16="http://schemas.microsoft.com/office/drawing/2014/main" id="{8D2DCD0D-74EA-4EEE-BEE5-1C3B8C19D9CD}"/>
              </a:ext>
            </a:extLst>
          </p:cNvPr>
          <p:cNvSpPr txBox="1"/>
          <p:nvPr/>
        </p:nvSpPr>
        <p:spPr>
          <a:xfrm>
            <a:off x="1566937" y="3490309"/>
            <a:ext cx="8013605" cy="3170099"/>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000" dirty="0">
                <a:latin typeface="Courier New" panose="02070309020205020404" pitchFamily="49" charset="0"/>
                <a:cs typeface="Courier New" panose="02070309020205020404" pitchFamily="49" charset="0"/>
              </a:rPr>
              <a:t>$conn = </a:t>
            </a:r>
            <a:r>
              <a:rPr lang="en-US" sz="2000" dirty="0" err="1">
                <a:latin typeface="Courier New" panose="02070309020205020404" pitchFamily="49" charset="0"/>
                <a:cs typeface="Courier New" panose="02070309020205020404" pitchFamily="49" charset="0"/>
              </a:rPr>
              <a:t>mysqli_connect</a:t>
            </a:r>
            <a:r>
              <a:rPr lang="en-US" sz="2000" dirty="0">
                <a:latin typeface="Courier New" panose="02070309020205020404" pitchFamily="49" charset="0"/>
                <a:cs typeface="Courier New" panose="02070309020205020404" pitchFamily="49" charset="0"/>
              </a:rPr>
              <a:t>("localhost", "username", "password", "</a:t>
            </a:r>
            <a:r>
              <a:rPr lang="en-US" sz="2000" dirty="0" err="1">
                <a:latin typeface="Courier New" panose="02070309020205020404" pitchFamily="49" charset="0"/>
                <a:cs typeface="Courier New" panose="02070309020205020404" pitchFamily="49" charset="0"/>
              </a:rPr>
              <a:t>database_name</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if (!$conn) {</a:t>
            </a:r>
          </a:p>
          <a:p>
            <a:r>
              <a:rPr lang="en-US" sz="2000" dirty="0">
                <a:latin typeface="Courier New" panose="02070309020205020404" pitchFamily="49" charset="0"/>
                <a:cs typeface="Courier New" panose="02070309020205020404" pitchFamily="49" charset="0"/>
              </a:rPr>
              <a:t>    die("Connection failed: "      		</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mysqli_connect_error</a:t>
            </a:r>
            <a:r>
              <a:rPr lang="en-US" sz="2000" b="1"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else</a:t>
            </a:r>
          </a:p>
          <a:p>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echo “Connection Successful”;</a:t>
            </a:r>
          </a:p>
          <a:p>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44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313343" y="238920"/>
            <a:ext cx="9803196" cy="1160745"/>
          </a:xfrm>
        </p:spPr>
        <p:txBody>
          <a:bodyPr/>
          <a:lstStyle/>
          <a:p>
            <a:pPr algn="ctr"/>
            <a:r>
              <a:rPr lang="en-US" sz="6600" dirty="0">
                <a:latin typeface="Times New Roman" panose="02020603050405020304" pitchFamily="18" charset="0"/>
                <a:cs typeface="Times New Roman" panose="02020603050405020304" pitchFamily="18" charset="0"/>
              </a:rPr>
              <a:t>Creating Database</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296636" y="1395777"/>
            <a:ext cx="8936576" cy="224676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 create a database in SQL, you can use the </a:t>
            </a:r>
            <a:r>
              <a:rPr lang="en-US" sz="2800" b="1" dirty="0">
                <a:latin typeface="Times New Roman" panose="02020603050405020304" pitchFamily="18" charset="0"/>
                <a:cs typeface="Times New Roman" panose="02020603050405020304" pitchFamily="18" charset="0"/>
              </a:rPr>
              <a:t>CREATE DATABASE</a:t>
            </a:r>
            <a:r>
              <a:rPr lang="en-US" sz="2800" dirty="0">
                <a:latin typeface="Times New Roman" panose="02020603050405020304" pitchFamily="18" charset="0"/>
                <a:cs typeface="Times New Roman" panose="02020603050405020304" pitchFamily="18" charset="0"/>
              </a:rPr>
              <a:t> statement. The CREATE DATABASE statement may include additional parameters such as </a:t>
            </a:r>
            <a:r>
              <a:rPr lang="en-US" sz="2800" b="1" dirty="0">
                <a:latin typeface="Times New Roman" panose="02020603050405020304" pitchFamily="18" charset="0"/>
                <a:cs typeface="Times New Roman" panose="02020603050405020304" pitchFamily="18" charset="0"/>
              </a:rPr>
              <a:t>character set </a:t>
            </a:r>
            <a:r>
              <a:rPr lang="en-US" sz="2800" dirty="0">
                <a:latin typeface="Times New Roman" panose="02020603050405020304" pitchFamily="18" charset="0"/>
                <a:cs typeface="Times New Roman" panose="02020603050405020304" pitchFamily="18" charset="0"/>
              </a:rPr>
              <a:t>and </a:t>
            </a:r>
            <a:r>
              <a:rPr lang="en-US" sz="2800" b="1" dirty="0">
                <a:latin typeface="Times New Roman" panose="02020603050405020304" pitchFamily="18" charset="0"/>
                <a:cs typeface="Times New Roman" panose="02020603050405020304" pitchFamily="18" charset="0"/>
              </a:rPr>
              <a:t>collation</a:t>
            </a:r>
            <a:r>
              <a:rPr lang="en-US" sz="2800" dirty="0">
                <a:latin typeface="Times New Roman" panose="02020603050405020304" pitchFamily="18" charset="0"/>
                <a:cs typeface="Times New Roman" panose="02020603050405020304" pitchFamily="18" charset="0"/>
              </a:rPr>
              <a:t>. Here's an example of creating a database named "</a:t>
            </a:r>
            <a:r>
              <a:rPr lang="en-US" sz="2800" dirty="0" err="1">
                <a:latin typeface="Times New Roman" panose="02020603050405020304" pitchFamily="18" charset="0"/>
                <a:cs typeface="Times New Roman" panose="02020603050405020304" pitchFamily="18" charset="0"/>
              </a:rPr>
              <a:t>mydatabase</a:t>
            </a:r>
            <a:r>
              <a:rPr lang="en-US" sz="2800"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8D2DCD0D-74EA-4EEE-BEE5-1C3B8C19D9CD}"/>
              </a:ext>
            </a:extLst>
          </p:cNvPr>
          <p:cNvSpPr txBox="1"/>
          <p:nvPr/>
        </p:nvSpPr>
        <p:spPr>
          <a:xfrm>
            <a:off x="1841519" y="3829907"/>
            <a:ext cx="8275020" cy="1938992"/>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Syntax:-  CREATE DATABASE </a:t>
            </a:r>
            <a:r>
              <a:rPr lang="en-US" sz="2400" dirty="0" err="1">
                <a:latin typeface="Times New Roman" panose="02020603050405020304" pitchFamily="18" charset="0"/>
                <a:cs typeface="Times New Roman" panose="02020603050405020304" pitchFamily="18" charset="0"/>
              </a:rPr>
              <a:t>mydatabase</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Query:-   CREATE DATABASE </a:t>
            </a:r>
            <a:r>
              <a:rPr lang="en-US" sz="2400" dirty="0" err="1">
                <a:latin typeface="Times New Roman" panose="02020603050405020304" pitchFamily="18" charset="0"/>
                <a:cs typeface="Times New Roman" panose="02020603050405020304" pitchFamily="18" charset="0"/>
              </a:rPr>
              <a:t>LakhSingh</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893BFF4-C4AA-AAE6-1B75-8D2DEA69B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4824" y="147972"/>
            <a:ext cx="2540540" cy="1338754"/>
          </a:xfrm>
          <a:prstGeom prst="rect">
            <a:avLst/>
          </a:prstGeom>
        </p:spPr>
      </p:pic>
    </p:spTree>
    <p:extLst>
      <p:ext uri="{BB962C8B-B14F-4D97-AF65-F5344CB8AC3E}">
        <p14:creationId xmlns:p14="http://schemas.microsoft.com/office/powerpoint/2010/main" val="409142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out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484093"/>
            <a:ext cx="8825658" cy="1254252"/>
          </a:xfrm>
        </p:spPr>
        <p:txBody>
          <a:bodyPr/>
          <a:lstStyle/>
          <a:p>
            <a:r>
              <a:rPr lang="en-IN" dirty="0">
                <a:latin typeface="Times New Roman" panose="02020603050405020304" pitchFamily="18" charset="0"/>
                <a:cs typeface="Times New Roman" panose="02020603050405020304" pitchFamily="18" charset="0"/>
              </a:rPr>
              <a:t>Execution:-</a:t>
            </a:r>
          </a:p>
        </p:txBody>
      </p:sp>
      <p:pic>
        <p:nvPicPr>
          <p:cNvPr id="9" name="Picture 8">
            <a:extLst>
              <a:ext uri="{FF2B5EF4-FFF2-40B4-BE49-F238E27FC236}">
                <a16:creationId xmlns:a16="http://schemas.microsoft.com/office/drawing/2014/main" id="{D51DE12E-C20F-34ED-BF37-90E0B42C707E}"/>
              </a:ext>
            </a:extLst>
          </p:cNvPr>
          <p:cNvPicPr>
            <a:picLocks noChangeAspect="1"/>
          </p:cNvPicPr>
          <p:nvPr/>
        </p:nvPicPr>
        <p:blipFill rotWithShape="1">
          <a:blip r:embed="rId2">
            <a:extLst>
              <a:ext uri="{28A0092B-C50C-407E-A947-70E740481C1C}">
                <a14:useLocalDpi xmlns:a14="http://schemas.microsoft.com/office/drawing/2010/main" val="0"/>
              </a:ext>
            </a:extLst>
          </a:blip>
          <a:srcRect t="9000" r="16211" b="37837"/>
          <a:stretch/>
        </p:blipFill>
        <p:spPr>
          <a:xfrm>
            <a:off x="954742" y="1869142"/>
            <a:ext cx="10691152" cy="4356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4" name="Straight Arrow Connector 13">
            <a:extLst>
              <a:ext uri="{FF2B5EF4-FFF2-40B4-BE49-F238E27FC236}">
                <a16:creationId xmlns:a16="http://schemas.microsoft.com/office/drawing/2014/main" id="{EDEA6927-7C0E-124C-D040-123CA34B487D}"/>
              </a:ext>
            </a:extLst>
          </p:cNvPr>
          <p:cNvCxnSpPr/>
          <p:nvPr/>
        </p:nvCxnSpPr>
        <p:spPr>
          <a:xfrm flipH="1" flipV="1">
            <a:off x="2618530" y="5186891"/>
            <a:ext cx="608764" cy="5415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6968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out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613600" y="153235"/>
            <a:ext cx="9803196" cy="1160745"/>
          </a:xfrm>
        </p:spPr>
        <p:txBody>
          <a:bodyPr/>
          <a:lstStyle/>
          <a:p>
            <a:pPr algn="ctr"/>
            <a:r>
              <a:rPr lang="en-US" sz="6600" dirty="0">
                <a:latin typeface="Times New Roman" panose="02020603050405020304" pitchFamily="18" charset="0"/>
                <a:cs typeface="Times New Roman" panose="02020603050405020304" pitchFamily="18" charset="0"/>
              </a:rPr>
              <a:t>Creating Table</a:t>
            </a:r>
            <a:endParaRPr lang="en-US" sz="8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C857C85-3905-8E1E-EAFE-FA86BF7C2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33" y="1573305"/>
            <a:ext cx="4613787" cy="3647515"/>
          </a:xfrm>
          <a:prstGeom prst="rect">
            <a:avLst/>
          </a:prstGeom>
        </p:spPr>
      </p:pic>
      <p:sp>
        <p:nvSpPr>
          <p:cNvPr id="9" name="TextBox 8">
            <a:extLst>
              <a:ext uri="{FF2B5EF4-FFF2-40B4-BE49-F238E27FC236}">
                <a16:creationId xmlns:a16="http://schemas.microsoft.com/office/drawing/2014/main" id="{8054C3EE-739E-0C9B-A5FF-DD1B9D33DE65}"/>
              </a:ext>
            </a:extLst>
          </p:cNvPr>
          <p:cNvSpPr txBox="1"/>
          <p:nvPr/>
        </p:nvSpPr>
        <p:spPr>
          <a:xfrm>
            <a:off x="1299759" y="5226099"/>
            <a:ext cx="3683361"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Not this table</a:t>
            </a:r>
          </a:p>
        </p:txBody>
      </p:sp>
      <p:graphicFrame>
        <p:nvGraphicFramePr>
          <p:cNvPr id="12" name="Table 12">
            <a:extLst>
              <a:ext uri="{FF2B5EF4-FFF2-40B4-BE49-F238E27FC236}">
                <a16:creationId xmlns:a16="http://schemas.microsoft.com/office/drawing/2014/main" id="{C0D96BFE-5514-FB29-75D0-7A0C6EC2EA99}"/>
              </a:ext>
            </a:extLst>
          </p:cNvPr>
          <p:cNvGraphicFramePr>
            <a:graphicFrameLocks noGrp="1"/>
          </p:cNvGraphicFramePr>
          <p:nvPr>
            <p:extLst>
              <p:ext uri="{D42A27DB-BD31-4B8C-83A1-F6EECF244321}">
                <p14:modId xmlns:p14="http://schemas.microsoft.com/office/powerpoint/2010/main" val="2562570786"/>
              </p:ext>
            </p:extLst>
          </p:nvPr>
        </p:nvGraphicFramePr>
        <p:xfrm>
          <a:off x="5515198" y="1704414"/>
          <a:ext cx="5592445" cy="3449171"/>
        </p:xfrm>
        <a:graphic>
          <a:graphicData uri="http://schemas.openxmlformats.org/drawingml/2006/table">
            <a:tbl>
              <a:tblPr firstRow="1" bandRow="1">
                <a:effectLst>
                  <a:outerShdw blurRad="50800" dist="38100" dir="8100000" algn="tr" rotWithShape="0">
                    <a:prstClr val="black">
                      <a:alpha val="40000"/>
                    </a:prstClr>
                  </a:outerShdw>
                </a:effectLst>
                <a:tableStyleId>{93296810-A885-4BE3-A3E7-6D5BEEA58F35}</a:tableStyleId>
              </a:tblPr>
              <a:tblGrid>
                <a:gridCol w="1118489">
                  <a:extLst>
                    <a:ext uri="{9D8B030D-6E8A-4147-A177-3AD203B41FA5}">
                      <a16:colId xmlns:a16="http://schemas.microsoft.com/office/drawing/2014/main" val="3157460008"/>
                    </a:ext>
                  </a:extLst>
                </a:gridCol>
                <a:gridCol w="1118489">
                  <a:extLst>
                    <a:ext uri="{9D8B030D-6E8A-4147-A177-3AD203B41FA5}">
                      <a16:colId xmlns:a16="http://schemas.microsoft.com/office/drawing/2014/main" val="3243617130"/>
                    </a:ext>
                  </a:extLst>
                </a:gridCol>
                <a:gridCol w="1118489">
                  <a:extLst>
                    <a:ext uri="{9D8B030D-6E8A-4147-A177-3AD203B41FA5}">
                      <a16:colId xmlns:a16="http://schemas.microsoft.com/office/drawing/2014/main" val="2557717470"/>
                    </a:ext>
                  </a:extLst>
                </a:gridCol>
                <a:gridCol w="1118489">
                  <a:extLst>
                    <a:ext uri="{9D8B030D-6E8A-4147-A177-3AD203B41FA5}">
                      <a16:colId xmlns:a16="http://schemas.microsoft.com/office/drawing/2014/main" val="2022824242"/>
                    </a:ext>
                  </a:extLst>
                </a:gridCol>
                <a:gridCol w="1118489">
                  <a:extLst>
                    <a:ext uri="{9D8B030D-6E8A-4147-A177-3AD203B41FA5}">
                      <a16:colId xmlns:a16="http://schemas.microsoft.com/office/drawing/2014/main" val="3416226397"/>
                    </a:ext>
                  </a:extLst>
                </a:gridCol>
              </a:tblGrid>
              <a:tr h="743571">
                <a:tc>
                  <a:txBody>
                    <a:bodyPr/>
                    <a:lstStyle/>
                    <a:p>
                      <a:r>
                        <a:rPr lang="en-IN" dirty="0" err="1">
                          <a:solidFill>
                            <a:schemeClr val="bg2">
                              <a:lumMod val="75000"/>
                            </a:schemeClr>
                          </a:solidFill>
                        </a:rPr>
                        <a:t>S.No</a:t>
                      </a:r>
                      <a:endParaRPr lang="en-IN" dirty="0">
                        <a:solidFill>
                          <a:schemeClr val="bg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Student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Ph.no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28731021"/>
                  </a:ext>
                </a:extLst>
              </a:tr>
              <a:tr h="6764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2550928655"/>
                  </a:ext>
                </a:extLst>
              </a:tr>
              <a:tr h="6764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4208054305"/>
                  </a:ext>
                </a:extLst>
              </a:tr>
              <a:tr h="67640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429689195"/>
                  </a:ext>
                </a:extLst>
              </a:tr>
              <a:tr h="67640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3669633820"/>
                  </a:ext>
                </a:extLst>
              </a:tr>
            </a:tbl>
          </a:graphicData>
        </a:graphic>
      </p:graphicFrame>
      <p:sp>
        <p:nvSpPr>
          <p:cNvPr id="13" name="TextBox 12">
            <a:extLst>
              <a:ext uri="{FF2B5EF4-FFF2-40B4-BE49-F238E27FC236}">
                <a16:creationId xmlns:a16="http://schemas.microsoft.com/office/drawing/2014/main" id="{3085659B-5BC1-AF71-3224-BEECBA85F179}"/>
              </a:ext>
            </a:extLst>
          </p:cNvPr>
          <p:cNvSpPr txBox="1"/>
          <p:nvPr/>
        </p:nvSpPr>
        <p:spPr>
          <a:xfrm>
            <a:off x="6751561" y="5190076"/>
            <a:ext cx="3119717"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This table</a:t>
            </a:r>
          </a:p>
        </p:txBody>
      </p:sp>
      <p:sp>
        <p:nvSpPr>
          <p:cNvPr id="14" name="Multiplication Sign 13">
            <a:extLst>
              <a:ext uri="{FF2B5EF4-FFF2-40B4-BE49-F238E27FC236}">
                <a16:creationId xmlns:a16="http://schemas.microsoft.com/office/drawing/2014/main" id="{E0C70DBB-593F-4160-B309-45137A5A024B}"/>
              </a:ext>
            </a:extLst>
          </p:cNvPr>
          <p:cNvSpPr/>
          <p:nvPr/>
        </p:nvSpPr>
        <p:spPr>
          <a:xfrm>
            <a:off x="2144148" y="1885480"/>
            <a:ext cx="1747856" cy="2299447"/>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5864516D-1C68-5884-4A24-4F8959050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434" y="2216247"/>
            <a:ext cx="1744568" cy="1995574"/>
          </a:xfrm>
          <a:prstGeom prst="rect">
            <a:avLst/>
          </a:prstGeom>
        </p:spPr>
      </p:pic>
    </p:spTree>
    <p:extLst>
      <p:ext uri="{BB962C8B-B14F-4D97-AF65-F5344CB8AC3E}">
        <p14:creationId xmlns:p14="http://schemas.microsoft.com/office/powerpoint/2010/main" val="258608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3"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894031" y="159578"/>
            <a:ext cx="9803196" cy="1160745"/>
          </a:xfrm>
        </p:spPr>
        <p:txBody>
          <a:bodyPr/>
          <a:lstStyle/>
          <a:p>
            <a:pPr algn="ctr"/>
            <a:r>
              <a:rPr lang="en-US" sz="6600" dirty="0">
                <a:latin typeface="Times New Roman" panose="02020603050405020304" pitchFamily="18" charset="0"/>
                <a:cs typeface="Times New Roman" panose="02020603050405020304" pitchFamily="18" charset="0"/>
              </a:rPr>
              <a:t>Creating Table</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2110460" y="1347217"/>
            <a:ext cx="7836610" cy="1631216"/>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To create a table in SQL, you can use the </a:t>
            </a:r>
            <a:r>
              <a:rPr lang="en-US" sz="2500" b="1" dirty="0">
                <a:latin typeface="Times New Roman" panose="02020603050405020304" pitchFamily="18" charset="0"/>
                <a:cs typeface="Times New Roman" panose="02020603050405020304" pitchFamily="18" charset="0"/>
              </a:rPr>
              <a:t>CREATE TABLE </a:t>
            </a:r>
            <a:r>
              <a:rPr lang="en-US" sz="2500" dirty="0">
                <a:latin typeface="Times New Roman" panose="02020603050405020304" pitchFamily="18" charset="0"/>
                <a:cs typeface="Times New Roman" panose="02020603050405020304" pitchFamily="18" charset="0"/>
              </a:rPr>
              <a:t>statement. Here's an example of creating a table named “CSE-2D" with columns "id", "name", "email", and "phone":</a:t>
            </a:r>
          </a:p>
        </p:txBody>
      </p:sp>
      <p:sp>
        <p:nvSpPr>
          <p:cNvPr id="3" name="TextBox 2">
            <a:extLst>
              <a:ext uri="{FF2B5EF4-FFF2-40B4-BE49-F238E27FC236}">
                <a16:creationId xmlns:a16="http://schemas.microsoft.com/office/drawing/2014/main" id="{8D2DCD0D-74EA-4EEE-BEE5-1C3B8C19D9CD}"/>
              </a:ext>
            </a:extLst>
          </p:cNvPr>
          <p:cNvSpPr txBox="1"/>
          <p:nvPr/>
        </p:nvSpPr>
        <p:spPr>
          <a:xfrm>
            <a:off x="2110460" y="3215906"/>
            <a:ext cx="8519532" cy="2308324"/>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CREATE TABLE CSE-2D (</a:t>
            </a:r>
          </a:p>
          <a:p>
            <a:r>
              <a:rPr lang="en-US" sz="2400" dirty="0">
                <a:latin typeface="Times New Roman" panose="02020603050405020304" pitchFamily="18" charset="0"/>
                <a:cs typeface="Times New Roman" panose="02020603050405020304" pitchFamily="18" charset="0"/>
              </a:rPr>
              <a:t>  id  INT(6) UNSIGNED AUTO_INCREMENT </a:t>
            </a:r>
            <a:r>
              <a:rPr lang="en-US" sz="2400" b="1" dirty="0">
                <a:latin typeface="Times New Roman" panose="02020603050405020304" pitchFamily="18" charset="0"/>
                <a:cs typeface="Times New Roman" panose="02020603050405020304" pitchFamily="18" charset="0"/>
              </a:rPr>
              <a:t>PRIMARY KEY</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name VARCHAR(30) NOT NULL,</a:t>
            </a:r>
          </a:p>
          <a:p>
            <a:r>
              <a:rPr lang="en-US" sz="2400" dirty="0">
                <a:latin typeface="Times New Roman" panose="02020603050405020304" pitchFamily="18" charset="0"/>
                <a:cs typeface="Times New Roman" panose="02020603050405020304" pitchFamily="18" charset="0"/>
              </a:rPr>
              <a:t>  email VARCHAR(50) NOT NULL,</a:t>
            </a:r>
          </a:p>
          <a:p>
            <a:r>
              <a:rPr lang="en-US" sz="2400" dirty="0">
                <a:latin typeface="Times New Roman" panose="02020603050405020304" pitchFamily="18" charset="0"/>
                <a:cs typeface="Times New Roman" panose="02020603050405020304" pitchFamily="18" charset="0"/>
              </a:rPr>
              <a:t>  phone VARCHAR(15) NOT NULL</a:t>
            </a:r>
          </a:p>
          <a:p>
            <a:r>
              <a:rPr lang="en-US" sz="24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38292798-6827-712C-C5F0-20AC2F187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00" y="0"/>
            <a:ext cx="1954596" cy="1954596"/>
          </a:xfrm>
          <a:prstGeom prst="rect">
            <a:avLst/>
          </a:prstGeom>
        </p:spPr>
      </p:pic>
    </p:spTree>
    <p:extLst>
      <p:ext uri="{BB962C8B-B14F-4D97-AF65-F5344CB8AC3E}">
        <p14:creationId xmlns:p14="http://schemas.microsoft.com/office/powerpoint/2010/main" val="367088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100" fill="hold"/>
                                        <p:tgtEl>
                                          <p:spTgt spid="6"/>
                                        </p:tgtEl>
                                        <p:attrNameLst>
                                          <p:attrName>ppt_x</p:attrName>
                                        </p:attrNameLst>
                                      </p:cBhvr>
                                      <p:tavLst>
                                        <p:tav tm="0">
                                          <p:val>
                                            <p:strVal val="1+#ppt_w/2"/>
                                          </p:val>
                                        </p:tav>
                                        <p:tav tm="100000">
                                          <p:val>
                                            <p:strVal val="#ppt_x"/>
                                          </p:val>
                                        </p:tav>
                                      </p:tavLst>
                                    </p:anim>
                                    <p:anim calcmode="lin" valueType="num">
                                      <p:cBhvr additive="base">
                                        <p:cTn id="18" dur="11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outVertic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3387</TotalTime>
  <Words>1601</Words>
  <Application>Microsoft Office PowerPoint</Application>
  <PresentationFormat>Widescreen</PresentationFormat>
  <Paragraphs>158</Paragraphs>
  <Slides>41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Algerian</vt:lpstr>
      <vt:lpstr>-apple-system</vt:lpstr>
      <vt:lpstr>Arial</vt:lpstr>
      <vt:lpstr>Century Gothic</vt:lpstr>
      <vt:lpstr>Courier New</vt:lpstr>
      <vt:lpstr>Nunito</vt:lpstr>
      <vt:lpstr>Nunito Sans</vt:lpstr>
      <vt:lpstr>Source Sans Pro</vt:lpstr>
      <vt:lpstr>Times New Roman</vt:lpstr>
      <vt:lpstr>Wingdings</vt:lpstr>
      <vt:lpstr>Wingdings 3</vt:lpstr>
      <vt:lpstr>Ion</vt:lpstr>
      <vt:lpstr>Introduction to SQL</vt:lpstr>
      <vt:lpstr>Introduction to SQL</vt:lpstr>
      <vt:lpstr>Why we are using SQL?</vt:lpstr>
      <vt:lpstr>Database Connectivity</vt:lpstr>
      <vt:lpstr>Database Connectivity</vt:lpstr>
      <vt:lpstr>Creating Database</vt:lpstr>
      <vt:lpstr>Execution:-</vt:lpstr>
      <vt:lpstr>Creating Table</vt:lpstr>
      <vt:lpstr>Creating Table</vt:lpstr>
      <vt:lpstr>Execution:-</vt:lpstr>
      <vt:lpstr>Inserting Data</vt:lpstr>
      <vt:lpstr>Execution1:-</vt:lpstr>
      <vt:lpstr>Execution2:-</vt:lpstr>
      <vt:lpstr>Prepared Statements</vt:lpstr>
      <vt:lpstr>Basic Work Flow</vt:lpstr>
      <vt:lpstr>Basic Work Flow</vt:lpstr>
      <vt:lpstr>Execution:-</vt:lpstr>
      <vt:lpstr>Key Points in Prepared Statements:-</vt:lpstr>
      <vt:lpstr>NoSQL</vt:lpstr>
      <vt:lpstr>PowerPoint Presentation</vt:lpstr>
      <vt:lpstr>Why NoSQL? </vt:lpstr>
      <vt:lpstr>PowerPoint Presentation</vt:lpstr>
      <vt:lpstr>Brief History of NoSQL Databases </vt:lpstr>
      <vt:lpstr>Features of NoSQL</vt:lpstr>
      <vt:lpstr>Non-relational</vt:lpstr>
      <vt:lpstr>Schema Free</vt:lpstr>
      <vt:lpstr>Simple API</vt:lpstr>
      <vt:lpstr>Distributed</vt:lpstr>
      <vt:lpstr>Popular NoSQL Databases:</vt:lpstr>
      <vt:lpstr>PowerPoint Presentation</vt:lpstr>
      <vt:lpstr>Types of NoSQL Databases </vt:lpstr>
      <vt:lpstr>Key Value Pair Based </vt:lpstr>
      <vt:lpstr>Column-based </vt:lpstr>
      <vt:lpstr>Document-Based Database: </vt:lpstr>
      <vt:lpstr>PowerPoint Presentation</vt:lpstr>
      <vt:lpstr>Graph-Based databases:</vt:lpstr>
      <vt:lpstr>SQL vs NoSQL: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SQL</dc:title>
  <dc:creator>SURYA PRAKASH</dc:creator>
  <cp:lastModifiedBy>Lakshmisri Suru</cp:lastModifiedBy>
  <cp:revision>24</cp:revision>
  <dcterms:created xsi:type="dcterms:W3CDTF">2023-04-24T16:48:30Z</dcterms:created>
  <dcterms:modified xsi:type="dcterms:W3CDTF">2023-05-03T08:32:01Z</dcterms:modified>
</cp:coreProperties>
</file>